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xl/webextensions/taskpanes.xml" ContentType="application/vnd.ms-office.webextensiontaskpanes+xml"/>
  <Override PartName="/xl/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xl/webextensions/taskpanes.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9530"/>
  <workbookPr codeName="DieseArbeitsmappe" defaultThemeVersion="124226"/>
  <mc:AlternateContent xmlns:mc="http://schemas.openxmlformats.org/markup-compatibility/2006">
    <mc:Choice Requires="x15">
      <x15ac:absPath xmlns:x15ac="http://schemas.microsoft.com/office/spreadsheetml/2010/11/ac" url="C:\Users\REDD004\AppData\Local\Microsoft\Windows\INetCache\Content.Outlook\ZGL03M42\"/>
    </mc:Choice>
  </mc:AlternateContent>
  <xr:revisionPtr revIDLastSave="0" documentId="13_ncr:1_{4C40E8E7-18FA-44E8-A424-32902E441FF3}" xr6:coauthVersionLast="47" xr6:coauthVersionMax="47" xr10:uidLastSave="{00000000-0000-0000-0000-000000000000}"/>
  <bookViews>
    <workbookView xWindow="-120" yWindow="-120" windowWidth="29040" windowHeight="15720" xr2:uid="{00000000-000D-0000-FFFF-FFFF00000000}"/>
  </bookViews>
  <sheets>
    <sheet name="GARTEN" sheetId="2" r:id="rId1"/>
  </sheets>
  <definedNames>
    <definedName name="_xlnm.Print_Titles" localSheetId="0">GARTEN!$1:$1</definedName>
  </definedNames>
  <calcPr calcId="191029"/>
</workbook>
</file>

<file path=xl/sharedStrings.xml><?xml version="1.0" encoding="utf-8"?>
<sst xmlns="http://schemas.openxmlformats.org/spreadsheetml/2006/main" count="145" uniqueCount="145">
  <si>
    <t>Titeldaten</t>
  </si>
  <si>
    <t>Warengruppe</t>
  </si>
  <si>
    <t>1282  -  Kinder- und Jugendbücher/Sachbücher, Sachbilderbücher/Tiere, Pflanzen, Natur, Umwelt</t>
  </si>
  <si>
    <t>Barcode</t>
  </si>
  <si>
    <t>9&lt;HTOHUB=dhgaec&gt;</t>
  </si>
  <si>
    <r>
      <rPr>
        <b/>
        <sz val="11"/>
        <rFont val="Calibri"/>
        <family val="2"/>
        <scheme val="minor"/>
      </rPr>
      <t>Helen Brown, Claire Scully</t>
    </r>
    <r>
      <rPr>
        <b/>
        <sz val="11"/>
        <rFont val="Calibri"/>
        <family val="2"/>
        <scheme val="minor"/>
      </rPr>
      <t xml:space="preserve"> </t>
    </r>
    <r>
      <rPr>
        <sz val="11"/>
        <rFont val="Calibri"/>
        <family val="2"/>
        <scheme val="minor"/>
      </rPr>
      <t xml:space="preserve">
</t>
    </r>
    <r>
      <rPr>
        <u/>
        <sz val="11"/>
        <rFont val="Calibri"/>
        <family val="2"/>
        <scheme val="minor"/>
      </rPr>
      <t>Der Natur-Erklärer</t>
    </r>
    <r>
      <rPr>
        <u/>
        <sz val="11"/>
        <rFont val="Calibri"/>
        <family val="2"/>
        <scheme val="minor"/>
      </rPr>
      <t xml:space="preserve">
</t>
    </r>
    <r>
      <rPr>
        <sz val="11"/>
        <rFont val="Calibri"/>
        <family val="2"/>
        <scheme val="minor"/>
      </rPr>
      <t>Prestel Verlag</t>
    </r>
    <r>
      <rPr>
        <sz val="11"/>
        <rFont val="Calibri"/>
        <family val="2"/>
        <scheme val="minor"/>
      </rPr>
      <t xml:space="preserve">
</t>
    </r>
    <r>
      <rPr>
        <sz val="11"/>
        <rFont val="Calibri"/>
        <family val="2"/>
        <scheme val="minor"/>
      </rPr>
      <t>ET: 16. April 2025</t>
    </r>
    <r>
      <rPr>
        <sz val="11"/>
        <rFont val="Calibri"/>
        <family val="2"/>
        <scheme val="minor"/>
      </rPr>
      <t xml:space="preserve">
</t>
    </r>
    <r>
      <rPr>
        <sz val="11"/>
        <rFont val="Calibri"/>
        <family val="2"/>
        <scheme val="minor"/>
      </rPr>
      <t>ISBN: 978-3-7913-7604-2</t>
    </r>
    <r>
      <rPr>
        <sz val="11"/>
        <rFont val="Calibri"/>
        <family val="2"/>
        <scheme val="minor"/>
      </rPr>
      <t xml:space="preserve">
</t>
    </r>
    <r>
      <rPr>
        <sz val="10"/>
        <rFont val="Arial"/>
        <family val="2"/>
      </rPr>
      <t xml:space="preserve">€ 24,00 [D] </t>
    </r>
    <r>
      <rPr>
        <sz val="11"/>
        <rFont val="Calibri"/>
        <family val="2"/>
        <scheme val="minor"/>
      </rPr>
      <t xml:space="preserve"> </t>
    </r>
    <r>
      <rPr>
        <sz val="10"/>
        <rFont val="Arial"/>
        <family val="2"/>
      </rPr>
      <t xml:space="preserve">/ € 24,70 [A] / </t>
    </r>
    <r>
      <rPr>
        <sz val="11"/>
        <rFont val="Calibri"/>
        <family val="2"/>
        <scheme val="minor"/>
      </rPr>
      <t xml:space="preserve"> </t>
    </r>
    <r>
      <rPr>
        <sz val="10"/>
        <rFont val="Arial"/>
        <family val="2"/>
      </rPr>
      <t>CHF 33,50(UVP)</t>
    </r>
    <r>
      <rPr>
        <sz val="11"/>
        <rFont val="Calibri"/>
        <family val="2"/>
        <scheme val="minor"/>
      </rPr>
      <t xml:space="preserve">
</t>
    </r>
    <r>
      <rPr>
        <sz val="11"/>
        <rFont val="Calibri"/>
        <family val="2"/>
        <scheme val="minor"/>
      </rPr>
      <t>ca. 64 Seiten</t>
    </r>
    <r>
      <rPr>
        <sz val="11"/>
        <rFont val="Calibri"/>
        <family val="2"/>
        <scheme val="minor"/>
      </rPr>
      <t xml:space="preserve">
</t>
    </r>
  </si>
  <si>
    <t>EAN</t>
  </si>
  <si>
    <t>9783791376042</t>
  </si>
  <si>
    <t>Menge</t>
  </si>
  <si>
    <t>Cover</t>
  </si>
  <si>
    <t/>
  </si>
  <si>
    <t>Kurztext</t>
  </si>
  <si>
    <t/>
  </si>
  <si>
    <r>
      <rPr>
        <b/>
        <sz val="11"/>
        <rFont val="Calibri"/>
        <family val="2"/>
        <scheme val="minor"/>
      </rPr>
      <t>Chimène Henriquez</t>
    </r>
    <r>
      <rPr>
        <b/>
        <sz val="11"/>
        <rFont val="Calibri"/>
        <family val="2"/>
        <scheme val="minor"/>
      </rPr>
      <t xml:space="preserve"> </t>
    </r>
    <r>
      <rPr>
        <sz val="11"/>
        <rFont val="Calibri"/>
        <family val="2"/>
        <scheme val="minor"/>
      </rPr>
      <t xml:space="preserve">
</t>
    </r>
    <r>
      <rPr>
        <u/>
        <sz val="11"/>
        <rFont val="Calibri"/>
        <family val="2"/>
        <scheme val="minor"/>
      </rPr>
      <t>Saisonkalender für Obst, Gemüse und Salat</t>
    </r>
    <r>
      <rPr>
        <u/>
        <sz val="11"/>
        <rFont val="Calibri"/>
        <family val="2"/>
        <scheme val="minor"/>
      </rPr>
      <t xml:space="preserve">
</t>
    </r>
    <r>
      <rPr>
        <sz val="11"/>
        <rFont val="Calibri"/>
        <family val="2"/>
        <scheme val="minor"/>
      </rPr>
      <t>Anaconda Verlag</t>
    </r>
    <r>
      <rPr>
        <sz val="11"/>
        <rFont val="Calibri"/>
        <family val="2"/>
        <scheme val="minor"/>
      </rPr>
      <t xml:space="preserve">
</t>
    </r>
    <r>
      <rPr>
        <sz val="11"/>
        <rFont val="Calibri"/>
        <family val="2"/>
        <scheme val="minor"/>
      </rPr>
      <t>ET: 28. Januar 2026</t>
    </r>
    <r>
      <rPr>
        <sz val="11"/>
        <rFont val="Calibri"/>
        <family val="2"/>
        <scheme val="minor"/>
      </rPr>
      <t xml:space="preserve">
</t>
    </r>
    <r>
      <rPr>
        <sz val="10"/>
        <rFont val="Arial"/>
        <family val="2"/>
      </rPr>
      <t xml:space="preserve">€ 6,95 [D] </t>
    </r>
    <r>
      <rPr>
        <sz val="11"/>
        <rFont val="Calibri"/>
        <family val="2"/>
        <scheme val="minor"/>
      </rPr>
      <t xml:space="preserve"> </t>
    </r>
    <r>
      <rPr>
        <sz val="10"/>
        <rFont val="Arial"/>
        <family val="2"/>
      </rPr>
      <t xml:space="preserve">/ € 6,95 [A] / </t>
    </r>
    <r>
      <rPr>
        <sz val="11"/>
        <rFont val="Calibri"/>
        <family val="2"/>
        <scheme val="minor"/>
      </rPr>
      <t xml:space="preserve"> </t>
    </r>
    <r>
      <rPr>
        <sz val="10"/>
        <rFont val="Arial"/>
        <family val="2"/>
      </rPr>
      <t>CHF 10,90(UVP)</t>
    </r>
    <r>
      <rPr>
        <sz val="11"/>
        <rFont val="Calibri"/>
        <family val="2"/>
        <scheme val="minor"/>
      </rPr>
      <t xml:space="preserve">
</t>
    </r>
    <r>
      <rPr>
        <sz val="11"/>
        <rFont val="Calibri"/>
        <family val="2"/>
        <scheme val="minor"/>
      </rPr>
      <t>ca. 1 Seiten</t>
    </r>
    <r>
      <rPr>
        <sz val="11"/>
        <rFont val="Calibri"/>
        <family val="2"/>
        <scheme val="minor"/>
      </rPr>
      <t xml:space="preserve">
</t>
    </r>
  </si>
  <si>
    <t>4250940200305</t>
  </si>
  <si>
    <t>4&lt;CQAJPL=caadaf&gt;</t>
  </si>
  <si>
    <t>9421  -  Ratgeber/Natur/Garten</t>
  </si>
  <si>
    <r>
      <t xml:space="preserve">Frischen Grünkohl gibt es im Juni, Steckrüben im April und Erdbeeren im Dezember? Da stimmt doch was nicht! Damit dem saisonal-regionalen Einkauf von Obst, Gemüse und Salaten nichts mehr im Wege steht, zeigt dieser Kalender, was wann im Jahr wirklich frisch und erntereif zu haben ist. Für alle, die gerne nachhaltig kochen, essen und einkaufen möchten. Dekorativ gestaltet </t>
    </r>
    <r>
      <rPr>
        <b/>
        <sz val="10"/>
        <rFont val="Arial"/>
        <family val="2"/>
      </rPr>
      <t xml:space="preserve">auf stabilem Hartkarton </t>
    </r>
    <r>
      <rPr>
        <sz val="10"/>
        <rFont val="Arial"/>
        <family val="2"/>
      </rPr>
      <t xml:space="preserve">und </t>
    </r>
    <r>
      <rPr>
        <b/>
        <sz val="10"/>
        <rFont val="Arial"/>
        <family val="2"/>
      </rPr>
      <t>mit Öse zum Aufhängen</t>
    </r>
    <r>
      <rPr>
        <sz val="10"/>
        <rFont val="Arial"/>
        <family val="2"/>
      </rPr>
      <t xml:space="preserve">. </t>
    </r>
  </si>
  <si>
    <t/>
  </si>
  <si>
    <r>
      <rPr>
        <b/>
        <sz val="11"/>
        <rFont val="Calibri"/>
        <family val="2"/>
        <scheme val="minor"/>
      </rPr>
      <t>Kristina Hortenbach</t>
    </r>
    <r>
      <rPr>
        <b/>
        <sz val="11"/>
        <rFont val="Calibri"/>
        <family val="2"/>
        <scheme val="minor"/>
      </rPr>
      <t xml:space="preserve"> </t>
    </r>
    <r>
      <rPr>
        <sz val="11"/>
        <rFont val="Calibri"/>
        <family val="2"/>
        <scheme val="minor"/>
      </rPr>
      <t xml:space="preserve">
</t>
    </r>
    <r>
      <rPr>
        <u/>
        <sz val="11"/>
        <rFont val="Calibri"/>
        <family val="2"/>
        <scheme val="minor"/>
      </rPr>
      <t>Um die Hecke gebracht</t>
    </r>
    <r>
      <rPr>
        <u/>
        <sz val="11"/>
        <rFont val="Calibri"/>
        <family val="2"/>
        <scheme val="minor"/>
      </rPr>
      <t xml:space="preserve">
</t>
    </r>
    <r>
      <rPr>
        <sz val="11"/>
        <rFont val="Calibri"/>
        <family val="2"/>
        <scheme val="minor"/>
      </rPr>
      <t>Heyne Taschenbuch</t>
    </r>
    <r>
      <rPr>
        <sz val="11"/>
        <rFont val="Calibri"/>
        <family val="2"/>
        <scheme val="minor"/>
      </rPr>
      <t xml:space="preserve">
</t>
    </r>
    <r>
      <rPr>
        <sz val="11"/>
        <rFont val="Calibri"/>
        <family val="2"/>
        <scheme val="minor"/>
      </rPr>
      <t>ET: 15. März 2023</t>
    </r>
    <r>
      <rPr>
        <sz val="11"/>
        <rFont val="Calibri"/>
        <family val="2"/>
        <scheme val="minor"/>
      </rPr>
      <t xml:space="preserve">
</t>
    </r>
    <r>
      <rPr>
        <sz val="11"/>
        <rFont val="Calibri"/>
        <family val="2"/>
        <scheme val="minor"/>
      </rPr>
      <t>ISBN: 978-3-453-44152-1</t>
    </r>
    <r>
      <rPr>
        <sz val="11"/>
        <rFont val="Calibri"/>
        <family val="2"/>
        <scheme val="minor"/>
      </rPr>
      <t xml:space="preserve">
</t>
    </r>
    <r>
      <rPr>
        <sz val="10"/>
        <rFont val="Arial"/>
        <family val="2"/>
      </rPr>
      <t xml:space="preserve">€ 12,00 [D] </t>
    </r>
    <r>
      <rPr>
        <sz val="11"/>
        <rFont val="Calibri"/>
        <family val="2"/>
        <scheme val="minor"/>
      </rPr>
      <t xml:space="preserve"> </t>
    </r>
    <r>
      <rPr>
        <sz val="10"/>
        <rFont val="Arial"/>
        <family val="2"/>
      </rPr>
      <t xml:space="preserve">/ € 12,40 [A] / </t>
    </r>
    <r>
      <rPr>
        <sz val="11"/>
        <rFont val="Calibri"/>
        <family val="2"/>
        <scheme val="minor"/>
      </rPr>
      <t xml:space="preserve"> </t>
    </r>
    <r>
      <rPr>
        <sz val="10"/>
        <rFont val="Arial"/>
        <family val="2"/>
      </rPr>
      <t>CHF 17,50(UVP)</t>
    </r>
    <r>
      <rPr>
        <sz val="11"/>
        <rFont val="Calibri"/>
        <family val="2"/>
        <scheme val="minor"/>
      </rPr>
      <t xml:space="preserve">
</t>
    </r>
    <r>
      <rPr>
        <sz val="11"/>
        <rFont val="Calibri"/>
        <family val="2"/>
        <scheme val="minor"/>
      </rPr>
      <t>ca. 384 Seiten</t>
    </r>
    <r>
      <rPr>
        <sz val="11"/>
        <rFont val="Calibri"/>
        <family val="2"/>
        <scheme val="minor"/>
      </rPr>
      <t xml:space="preserve">
</t>
    </r>
  </si>
  <si>
    <t>9783453441521</t>
  </si>
  <si>
    <t>9&lt;HTOEQD=eebfcb&gt;</t>
  </si>
  <si>
    <t>2121  -  Belletristik/Krimis, Thriller, Spionage</t>
  </si>
  <si>
    <r>
      <t xml:space="preserve">Lehrerin Rosalinde Reich freut sich auf den vorzeitigen Ruhestand. Endlich kann sie ihrer Leidenschaft als Landschaftsgärtnerin nachgehen. Ihr erster Auftrag führt sie auf ein herrschaftliches Anwesen bei Bonn. Als sie beim Umgraben auf Knochen stößt, ist ihr Auftraggeber überfragt, also ergreift Rosa die Initiative und stellt Recherchen an. Kurz darauf wird der Bürgermeister des Ortes ermordet, und bei Rosas Arbeit häufen sich die Unfälle. Offenbar gefällt nicht jedem, dass sie in der Vergangenheit gräbt. Zum Glück hat Rosa Unterstützung von ihrem Gärtnereiteam, Mops Archie und ihrem ehemaligen Schüler Peter Klein, der inzwischen bei der Polizei arbeitet. Da geschieht ein weiterer Mord, und mit der ersehnten Ruhe ist es endgültig vorbei ...
»Für mich als rheinischer Gartenliebhaber mit großem Latinum und Sternzeichen Löwe –  trotz Katzenhaarallergie – genau das richtige Buch! Ein cantz spannender Krimi.« </t>
    </r>
    <r>
      <rPr>
        <i/>
        <sz val="10"/>
        <rFont val="Arial"/>
        <family val="2"/>
      </rPr>
      <t>Guido Cantz</t>
    </r>
  </si>
  <si>
    <t/>
  </si>
  <si>
    <r>
      <rPr>
        <b/>
        <sz val="11"/>
        <rFont val="Calibri"/>
        <family val="2"/>
        <scheme val="minor"/>
      </rPr>
      <t>Mark Spörrle</t>
    </r>
    <r>
      <rPr>
        <b/>
        <sz val="11"/>
        <rFont val="Calibri"/>
        <family val="2"/>
        <scheme val="minor"/>
      </rPr>
      <t xml:space="preserve"> </t>
    </r>
    <r>
      <rPr>
        <sz val="11"/>
        <rFont val="Calibri"/>
        <family val="2"/>
        <scheme val="minor"/>
      </rPr>
      <t xml:space="preserve">
</t>
    </r>
    <r>
      <rPr>
        <u/>
        <sz val="11"/>
        <rFont val="Calibri"/>
        <family val="2"/>
        <scheme val="minor"/>
      </rPr>
      <t>Der Maulwurf</t>
    </r>
    <r>
      <rPr>
        <u/>
        <sz val="11"/>
        <rFont val="Calibri"/>
        <family val="2"/>
        <scheme val="minor"/>
      </rPr>
      <t xml:space="preserve">
</t>
    </r>
    <r>
      <rPr>
        <sz val="11"/>
        <rFont val="Calibri"/>
        <family val="2"/>
        <scheme val="minor"/>
      </rPr>
      <t>Heyne Taschenbuch</t>
    </r>
    <r>
      <rPr>
        <sz val="11"/>
        <rFont val="Calibri"/>
        <family val="2"/>
        <scheme val="minor"/>
      </rPr>
      <t xml:space="preserve">
</t>
    </r>
    <r>
      <rPr>
        <sz val="11"/>
        <rFont val="Calibri"/>
        <family val="2"/>
        <scheme val="minor"/>
      </rPr>
      <t>ET: 12. Februar 2025</t>
    </r>
    <r>
      <rPr>
        <sz val="11"/>
        <rFont val="Calibri"/>
        <family val="2"/>
        <scheme val="minor"/>
      </rPr>
      <t xml:space="preserve">
</t>
    </r>
    <r>
      <rPr>
        <sz val="11"/>
        <rFont val="Calibri"/>
        <family val="2"/>
        <scheme val="minor"/>
      </rPr>
      <t>ISBN: 978-3-453-42983-3</t>
    </r>
    <r>
      <rPr>
        <sz val="11"/>
        <rFont val="Calibri"/>
        <family val="2"/>
        <scheme val="minor"/>
      </rPr>
      <t xml:space="preserve">
</t>
    </r>
    <r>
      <rPr>
        <sz val="10"/>
        <rFont val="Arial"/>
        <family val="2"/>
      </rPr>
      <t xml:space="preserve">€ 17,00 [D] </t>
    </r>
    <r>
      <rPr>
        <sz val="11"/>
        <rFont val="Calibri"/>
        <family val="2"/>
        <scheme val="minor"/>
      </rPr>
      <t xml:space="preserve"> </t>
    </r>
    <r>
      <rPr>
        <sz val="10"/>
        <rFont val="Arial"/>
        <family val="2"/>
      </rPr>
      <t xml:space="preserve">/ € 17,50 [A] / </t>
    </r>
    <r>
      <rPr>
        <sz val="11"/>
        <rFont val="Calibri"/>
        <family val="2"/>
        <scheme val="minor"/>
      </rPr>
      <t xml:space="preserve"> </t>
    </r>
    <r>
      <rPr>
        <sz val="10"/>
        <rFont val="Arial"/>
        <family val="2"/>
      </rPr>
      <t>CHF 24,50(UVP)</t>
    </r>
    <r>
      <rPr>
        <sz val="11"/>
        <rFont val="Calibri"/>
        <family val="2"/>
        <scheme val="minor"/>
      </rPr>
      <t xml:space="preserve">
</t>
    </r>
    <r>
      <rPr>
        <sz val="11"/>
        <rFont val="Calibri"/>
        <family val="2"/>
        <scheme val="minor"/>
      </rPr>
      <t>ca. 352 Seiten</t>
    </r>
    <r>
      <rPr>
        <sz val="11"/>
        <rFont val="Calibri"/>
        <family val="2"/>
        <scheme val="minor"/>
      </rPr>
      <t xml:space="preserve">
</t>
    </r>
  </si>
  <si>
    <t>9783453429833</t>
  </si>
  <si>
    <t>9&lt;HTOEQD=ecjidd&gt;</t>
  </si>
  <si>
    <t>2110  -  Belletristik/Erzählende Literatur</t>
  </si>
  <si>
    <t>Schluss mit Großstadt, ab aufs Land! Sascha und Anna kaufen ein Haus und ziehen mit Teenietochter Marie in die Dorfidylle. Das passt prima zu Saschas neuer Stelle als Nachhaltigkeitsbeauftragter und dazu, dass Anna für ihren beruflichen Neustart Freiraum braucht. Marie, als engagierte Umweltaktivistin, liebt die Natur sowieso, nur die Spinnen nicht. Doch das Landleben wird schwieriger als gedacht. Es gibt manipulative Rasenmäherverkäufer und argwöhnische Nachbarinnen, und da ist dieser Maulwurf, der bald den ganzen Garten umpflügt. Ordnungsfreak Sascha sagt ihm den Kampf an. Doch bald muss sich die Familie fragen, wer hier eigentlich in wessen Territorium eingedrungen ist. Und was der Tote nebenan damit zu tun hat.</t>
  </si>
  <si>
    <t/>
  </si>
  <si>
    <r>
      <rPr>
        <b/>
        <sz val="11"/>
        <rFont val="Calibri"/>
        <family val="2"/>
        <scheme val="minor"/>
      </rPr>
      <t>Madeleine Becker</t>
    </r>
    <r>
      <rPr>
        <b/>
        <sz val="11"/>
        <rFont val="Calibri"/>
        <family val="2"/>
        <scheme val="minor"/>
      </rPr>
      <t xml:space="preserve"> </t>
    </r>
    <r>
      <rPr>
        <sz val="11"/>
        <rFont val="Calibri"/>
        <family val="2"/>
        <scheme val="minor"/>
      </rPr>
      <t xml:space="preserve">
</t>
    </r>
    <r>
      <rPr>
        <u/>
        <sz val="11"/>
        <rFont val="Calibri"/>
        <family val="2"/>
        <scheme val="minor"/>
      </rPr>
      <t>Gekommen, um zu bleiben</t>
    </r>
    <r>
      <rPr>
        <u/>
        <sz val="11"/>
        <rFont val="Calibri"/>
        <family val="2"/>
        <scheme val="minor"/>
      </rPr>
      <t xml:space="preserve">
</t>
    </r>
    <r>
      <rPr>
        <sz val="11"/>
        <rFont val="Calibri"/>
        <family val="2"/>
        <scheme val="minor"/>
      </rPr>
      <t>Goldmann</t>
    </r>
    <r>
      <rPr>
        <sz val="11"/>
        <rFont val="Calibri"/>
        <family val="2"/>
        <scheme val="minor"/>
      </rPr>
      <t xml:space="preserve">
</t>
    </r>
    <r>
      <rPr>
        <sz val="11"/>
        <rFont val="Calibri"/>
        <family val="2"/>
        <scheme val="minor"/>
      </rPr>
      <t>ET: 11. März 2026</t>
    </r>
    <r>
      <rPr>
        <sz val="11"/>
        <rFont val="Calibri"/>
        <family val="2"/>
        <scheme val="minor"/>
      </rPr>
      <t xml:space="preserve">
</t>
    </r>
    <r>
      <rPr>
        <sz val="11"/>
        <rFont val="Calibri"/>
        <family val="2"/>
        <scheme val="minor"/>
      </rPr>
      <t>ISBN: 978-3-442-30241-3</t>
    </r>
    <r>
      <rPr>
        <sz val="11"/>
        <rFont val="Calibri"/>
        <family val="2"/>
        <scheme val="minor"/>
      </rPr>
      <t xml:space="preserve">
</t>
    </r>
    <r>
      <rPr>
        <sz val="10"/>
        <rFont val="Arial"/>
        <family val="2"/>
      </rPr>
      <t xml:space="preserve">€ 18,00 [D] </t>
    </r>
    <r>
      <rPr>
        <sz val="11"/>
        <rFont val="Calibri"/>
        <family val="2"/>
        <scheme val="minor"/>
      </rPr>
      <t xml:space="preserve"> </t>
    </r>
    <r>
      <rPr>
        <sz val="10"/>
        <rFont val="Arial"/>
        <family val="2"/>
      </rPr>
      <t xml:space="preserve">/ € 18,50 [A] / </t>
    </r>
    <r>
      <rPr>
        <sz val="11"/>
        <rFont val="Calibri"/>
        <family val="2"/>
        <scheme val="minor"/>
      </rPr>
      <t xml:space="preserve"> </t>
    </r>
    <r>
      <rPr>
        <sz val="10"/>
        <rFont val="Arial"/>
        <family val="2"/>
      </rPr>
      <t>CHF 25,50(UVP)</t>
    </r>
    <r>
      <rPr>
        <sz val="11"/>
        <rFont val="Calibri"/>
        <family val="2"/>
        <scheme val="minor"/>
      </rPr>
      <t xml:space="preserve">
</t>
    </r>
    <r>
      <rPr>
        <sz val="11"/>
        <rFont val="Calibri"/>
        <family val="2"/>
        <scheme val="minor"/>
      </rPr>
      <t>ca. 288 Seiten</t>
    </r>
    <r>
      <rPr>
        <sz val="11"/>
        <rFont val="Calibri"/>
        <family val="2"/>
        <scheme val="minor"/>
      </rPr>
      <t xml:space="preserve">
</t>
    </r>
  </si>
  <si>
    <t>9783442302413</t>
  </si>
  <si>
    <t>9&lt;HTOEPC=dacebd&gt;</t>
  </si>
  <si>
    <t>1985  -  Sachbücher/Natur, Technik/Natur, Gesellschaft/Allgemeines, Nachschlagewerke</t>
  </si>
  <si>
    <r>
      <t xml:space="preserve">Madeleine Becker hat den Schritt gewagt: Gemeinsam mit Freund Lukas und zahlreichen borstigen, gefiederten und befellten Tierfreund*innen zieht sie in das </t>
    </r>
    <r>
      <rPr>
        <b/>
        <sz val="10"/>
        <rFont val="Arial"/>
        <family val="2"/>
      </rPr>
      <t>Haus im Wald</t>
    </r>
    <r>
      <rPr>
        <sz val="10"/>
        <rFont val="Arial"/>
        <family val="2"/>
      </rPr>
      <t xml:space="preserve"> – einen alten Bauernhof in der </t>
    </r>
    <r>
      <rPr>
        <b/>
        <sz val="10"/>
        <rFont val="Arial"/>
        <family val="2"/>
      </rPr>
      <t>Steiermark</t>
    </r>
    <r>
      <rPr>
        <sz val="10"/>
        <rFont val="Arial"/>
        <family val="2"/>
      </rPr>
      <t xml:space="preserve">, den es erst einmal zu </t>
    </r>
    <r>
      <rPr>
        <b/>
        <sz val="10"/>
        <rFont val="Arial"/>
        <family val="2"/>
      </rPr>
      <t xml:space="preserve">renovieren </t>
    </r>
    <r>
      <rPr>
        <sz val="10"/>
        <rFont val="Arial"/>
        <family val="2"/>
      </rPr>
      <t xml:space="preserve">gilt. Klar, dass dabei nicht immer alles reibungslos läuft, vor allem aber findet die »Wald-WG« heraus, </t>
    </r>
    <r>
      <rPr>
        <b/>
        <sz val="10"/>
        <rFont val="Arial"/>
        <family val="2"/>
      </rPr>
      <t>was es wirklich zum Glücklichsein braucht</t>
    </r>
    <r>
      <rPr>
        <sz val="10"/>
        <rFont val="Arial"/>
        <family val="2"/>
      </rPr>
      <t xml:space="preserve">. Eine von der Abendsonne in goldenes Licht getauchte Obstwiese zum Beispiel, Krähen, die die Hühner vor Bussarden retten, einen Kater, der am liebsten im Gewächshaus schläft, und jede Menge Tomaten. </t>
    </r>
    <r>
      <rPr>
        <sz val="10"/>
        <rFont val="Arial"/>
        <family val="2"/>
      </rPr>
      <t xml:space="preserve">
</t>
    </r>
    <r>
      <rPr>
        <sz val="10"/>
        <rFont val="Arial"/>
        <family val="2"/>
      </rPr>
      <t xml:space="preserve">In der </t>
    </r>
    <r>
      <rPr>
        <b/>
        <sz val="10"/>
        <rFont val="Arial"/>
        <family val="2"/>
      </rPr>
      <t xml:space="preserve">idyllischen Landschaft im Süden Österreichs </t>
    </r>
    <r>
      <rPr>
        <sz val="10"/>
        <rFont val="Arial"/>
        <family val="2"/>
      </rPr>
      <t xml:space="preserve">kann Madeleine sich auf das Wesentliche besinnen: </t>
    </r>
    <r>
      <rPr>
        <b/>
        <sz val="10"/>
        <rFont val="Arial"/>
        <family val="2"/>
      </rPr>
      <t>Wie kann ich Menschen- und Tierwohl bestmöglich vereinen? Was kann ich als einzelne Person im Kleinen für die Umwelt tun? Mit welchen Menschen möchte ich mich umgeben?</t>
    </r>
    <r>
      <rPr>
        <sz val="10"/>
        <rFont val="Arial"/>
        <family val="2"/>
      </rPr>
      <t xml:space="preserve"> Und nicht zuletzt die alles entscheidende Frage: </t>
    </r>
    <r>
      <rPr>
        <b/>
        <sz val="10"/>
        <rFont val="Arial"/>
        <family val="2"/>
      </rPr>
      <t>Welches Leben möchte ich leben?</t>
    </r>
    <r>
      <rPr>
        <sz val="10"/>
        <rFont val="Arial"/>
        <family val="2"/>
      </rPr>
      <t xml:space="preserve">
</t>
    </r>
    <r>
      <rPr>
        <i/>
        <sz val="10"/>
        <rFont val="Arial"/>
        <family val="2"/>
      </rPr>
      <t>Mit zahlreichen persönlichen Natur- und Tierfotos von der Autorin.</t>
    </r>
  </si>
  <si>
    <t/>
  </si>
  <si>
    <r>
      <rPr>
        <b/>
        <sz val="11"/>
        <rFont val="Calibri"/>
        <family val="2"/>
        <scheme val="minor"/>
      </rPr>
      <t>Julia Parin</t>
    </r>
    <r>
      <rPr>
        <b/>
        <sz val="11"/>
        <rFont val="Calibri"/>
        <family val="2"/>
        <scheme val="minor"/>
      </rPr>
      <t xml:space="preserve"> </t>
    </r>
    <r>
      <rPr>
        <sz val="11"/>
        <rFont val="Calibri"/>
        <family val="2"/>
        <scheme val="minor"/>
      </rPr>
      <t xml:space="preserve">
</t>
    </r>
    <r>
      <rPr>
        <u/>
        <sz val="11"/>
        <rFont val="Calibri"/>
        <family val="2"/>
        <scheme val="minor"/>
      </rPr>
      <t>Wenn Träume Wurzeln schlagen</t>
    </r>
    <r>
      <rPr>
        <u/>
        <sz val="11"/>
        <rFont val="Calibri"/>
        <family val="2"/>
        <scheme val="minor"/>
      </rPr>
      <t xml:space="preserve">
</t>
    </r>
    <r>
      <rPr>
        <sz val="11"/>
        <rFont val="Calibri"/>
        <family val="2"/>
        <scheme val="minor"/>
      </rPr>
      <t>Heyne Taschenbuch</t>
    </r>
    <r>
      <rPr>
        <sz val="11"/>
        <rFont val="Calibri"/>
        <family val="2"/>
        <scheme val="minor"/>
      </rPr>
      <t xml:space="preserve">
</t>
    </r>
    <r>
      <rPr>
        <sz val="11"/>
        <rFont val="Calibri"/>
        <family val="2"/>
        <scheme val="minor"/>
      </rPr>
      <t>ET: 09. Mai 2022</t>
    </r>
    <r>
      <rPr>
        <sz val="11"/>
        <rFont val="Calibri"/>
        <family val="2"/>
        <scheme val="minor"/>
      </rPr>
      <t xml:space="preserve">
</t>
    </r>
    <r>
      <rPr>
        <sz val="11"/>
        <rFont val="Calibri"/>
        <family val="2"/>
        <scheme val="minor"/>
      </rPr>
      <t>ISBN: 978-3-453-42576-7</t>
    </r>
    <r>
      <rPr>
        <sz val="11"/>
        <rFont val="Calibri"/>
        <family val="2"/>
        <scheme val="minor"/>
      </rPr>
      <t xml:space="preserve">
</t>
    </r>
    <r>
      <rPr>
        <sz val="10"/>
        <rFont val="Arial"/>
        <family val="2"/>
      </rPr>
      <t xml:space="preserve">€ 11,00 [D] </t>
    </r>
    <r>
      <rPr>
        <sz val="11"/>
        <rFont val="Calibri"/>
        <family val="2"/>
        <scheme val="minor"/>
      </rPr>
      <t xml:space="preserve"> </t>
    </r>
    <r>
      <rPr>
        <sz val="10"/>
        <rFont val="Arial"/>
        <family val="2"/>
      </rPr>
      <t xml:space="preserve">/ € 11,40 [A] / </t>
    </r>
    <r>
      <rPr>
        <sz val="11"/>
        <rFont val="Calibri"/>
        <family val="2"/>
        <scheme val="minor"/>
      </rPr>
      <t xml:space="preserve"> </t>
    </r>
    <r>
      <rPr>
        <sz val="10"/>
        <rFont val="Arial"/>
        <family val="2"/>
      </rPr>
      <t>CHF 15,90(UVP)</t>
    </r>
    <r>
      <rPr>
        <sz val="11"/>
        <rFont val="Calibri"/>
        <family val="2"/>
        <scheme val="minor"/>
      </rPr>
      <t xml:space="preserve">
</t>
    </r>
    <r>
      <rPr>
        <sz val="11"/>
        <rFont val="Calibri"/>
        <family val="2"/>
        <scheme val="minor"/>
      </rPr>
      <t>ca. 384 Seiten</t>
    </r>
    <r>
      <rPr>
        <sz val="11"/>
        <rFont val="Calibri"/>
        <family val="2"/>
        <scheme val="minor"/>
      </rPr>
      <t xml:space="preserve">
</t>
    </r>
  </si>
  <si>
    <t>9783453425767</t>
  </si>
  <si>
    <t>9&lt;HTOEQD=ecfhgh&gt;</t>
  </si>
  <si>
    <t>2141  -  Belletristik/Unterhaltung: Liebesgeschichten</t>
  </si>
  <si>
    <t>Als ihre Großmutter ins Krankenhaus muss, steht Charlie plötzlich vor einem Problem: Jemand muss sich um Oma Freyas Schrebergarten kümmern. Aber Charlie hatte noch nie einen grünen Daumen. Dank Freyas Tipps und der Hilfe der anderen Schrebergärtner lernt Charlie dann aber nicht nur, wie man Gemüse anbaut. Sie begreift auch, dass alle Pflanzen hier eine Geschichte haben und dass Freyas große Liebe unweigerlich damit verbunden ist. Wäre da nur nicht ihr unfreundlicher Nachbar Matteo. Doch als der Frühling kommt, hat Charlie sich verändert, und plötzlich weiß sie ganz genau, wie man das Glück zum Blühen bringen kann.</t>
  </si>
  <si>
    <t/>
  </si>
  <si>
    <r>
      <rPr>
        <b/>
        <sz val="11"/>
        <rFont val="Calibri"/>
        <family val="2"/>
        <scheme val="minor"/>
      </rPr>
      <t>Emma Sternberg</t>
    </r>
    <r>
      <rPr>
        <b/>
        <sz val="11"/>
        <rFont val="Calibri"/>
        <family val="2"/>
        <scheme val="minor"/>
      </rPr>
      <t xml:space="preserve"> </t>
    </r>
    <r>
      <rPr>
        <sz val="11"/>
        <rFont val="Calibri"/>
        <family val="2"/>
        <scheme val="minor"/>
      </rPr>
      <t xml:space="preserve">
</t>
    </r>
    <r>
      <rPr>
        <u/>
        <sz val="11"/>
        <rFont val="Calibri"/>
        <family val="2"/>
        <scheme val="minor"/>
      </rPr>
      <t>Ein Garten für zwei</t>
    </r>
    <r>
      <rPr>
        <u/>
        <sz val="11"/>
        <rFont val="Calibri"/>
        <family val="2"/>
        <scheme val="minor"/>
      </rPr>
      <t xml:space="preserve">
</t>
    </r>
    <r>
      <rPr>
        <sz val="11"/>
        <rFont val="Calibri"/>
        <family val="2"/>
        <scheme val="minor"/>
      </rPr>
      <t>Heyne Taschenbuch</t>
    </r>
    <r>
      <rPr>
        <sz val="11"/>
        <rFont val="Calibri"/>
        <family val="2"/>
        <scheme val="minor"/>
      </rPr>
      <t xml:space="preserve">
</t>
    </r>
    <r>
      <rPr>
        <sz val="11"/>
        <rFont val="Calibri"/>
        <family val="2"/>
        <scheme val="minor"/>
      </rPr>
      <t>ET: 10. Mai 2021</t>
    </r>
    <r>
      <rPr>
        <sz val="11"/>
        <rFont val="Calibri"/>
        <family val="2"/>
        <scheme val="minor"/>
      </rPr>
      <t xml:space="preserve">
</t>
    </r>
    <r>
      <rPr>
        <sz val="11"/>
        <rFont val="Calibri"/>
        <family val="2"/>
        <scheme val="minor"/>
      </rPr>
      <t>ISBN: 978-3-453-42339-8</t>
    </r>
    <r>
      <rPr>
        <sz val="11"/>
        <rFont val="Calibri"/>
        <family val="2"/>
        <scheme val="minor"/>
      </rPr>
      <t xml:space="preserve">
</t>
    </r>
    <r>
      <rPr>
        <sz val="10"/>
        <rFont val="Arial"/>
        <family val="2"/>
      </rPr>
      <t xml:space="preserve">€ 10,99 [D] </t>
    </r>
    <r>
      <rPr>
        <sz val="11"/>
        <rFont val="Calibri"/>
        <family val="2"/>
        <scheme val="minor"/>
      </rPr>
      <t xml:space="preserve"> </t>
    </r>
    <r>
      <rPr>
        <sz val="10"/>
        <rFont val="Arial"/>
        <family val="2"/>
      </rPr>
      <t xml:space="preserve">/ € 11,30 [A] / </t>
    </r>
    <r>
      <rPr>
        <sz val="11"/>
        <rFont val="Calibri"/>
        <family val="2"/>
        <scheme val="minor"/>
      </rPr>
      <t xml:space="preserve"> </t>
    </r>
    <r>
      <rPr>
        <sz val="10"/>
        <rFont val="Arial"/>
        <family val="2"/>
      </rPr>
      <t>CHF 15,90(UVP)</t>
    </r>
    <r>
      <rPr>
        <sz val="11"/>
        <rFont val="Calibri"/>
        <family val="2"/>
        <scheme val="minor"/>
      </rPr>
      <t xml:space="preserve">
</t>
    </r>
    <r>
      <rPr>
        <sz val="11"/>
        <rFont val="Calibri"/>
        <family val="2"/>
        <scheme val="minor"/>
      </rPr>
      <t>ca. 432 Seiten</t>
    </r>
    <r>
      <rPr>
        <sz val="11"/>
        <rFont val="Calibri"/>
        <family val="2"/>
        <scheme val="minor"/>
      </rPr>
      <t xml:space="preserve">
</t>
    </r>
  </si>
  <si>
    <t>9783453423398</t>
  </si>
  <si>
    <t>9&lt;HTOEQD=ecddji&gt;</t>
  </si>
  <si>
    <t>2141  -  Belletristik/Unterhaltung: Liebesgeschichten</t>
  </si>
  <si>
    <t xml:space="preserve">Lu ist smart, schnell und als Anwältin in einer Top-Kanzlei supererfolgreich. Doch dann stirbt ihr großer Bruder Pip und mit einem Mal weiß Lu nicht mehr, wo oben und unten ist. In Pips Gartenlaube will sie sich erst nur verkriechen, doch dann wird es Frühling. Die Natur erwacht, und während Lu in der Erde wühlt, entdeckt sie nicht nur, dass Glück etwas ist, das man mit den Händen greifen kann. Sondern auch, was sie vom Leben wirklich will. </t>
  </si>
  <si>
    <t/>
  </si>
  <si>
    <r>
      <rPr>
        <b/>
        <sz val="11"/>
        <rFont val="Calibri"/>
        <family val="2"/>
        <scheme val="minor"/>
      </rPr>
      <t>Sabine Platz</t>
    </r>
    <r>
      <rPr>
        <b/>
        <sz val="11"/>
        <rFont val="Calibri"/>
        <family val="2"/>
        <scheme val="minor"/>
      </rPr>
      <t xml:space="preserve"> </t>
    </r>
    <r>
      <rPr>
        <sz val="11"/>
        <rFont val="Calibri"/>
        <family val="2"/>
        <scheme val="minor"/>
      </rPr>
      <t xml:space="preserve">
</t>
    </r>
    <r>
      <rPr>
        <u/>
        <sz val="11"/>
        <rFont val="Calibri"/>
        <family val="2"/>
        <scheme val="minor"/>
      </rPr>
      <t>Im Garten</t>
    </r>
    <r>
      <rPr>
        <u/>
        <sz val="11"/>
        <rFont val="Calibri"/>
        <family val="2"/>
        <scheme val="minor"/>
      </rPr>
      <t xml:space="preserve">
</t>
    </r>
    <r>
      <rPr>
        <sz val="11"/>
        <rFont val="Calibri"/>
        <family val="2"/>
        <scheme val="minor"/>
      </rPr>
      <t>Heyne Taschenbuch</t>
    </r>
    <r>
      <rPr>
        <sz val="11"/>
        <rFont val="Calibri"/>
        <family val="2"/>
        <scheme val="minor"/>
      </rPr>
      <t xml:space="preserve">
</t>
    </r>
    <r>
      <rPr>
        <sz val="11"/>
        <rFont val="Calibri"/>
        <family val="2"/>
        <scheme val="minor"/>
      </rPr>
      <t>ET: 15. März 2023</t>
    </r>
    <r>
      <rPr>
        <sz val="11"/>
        <rFont val="Calibri"/>
        <family val="2"/>
        <scheme val="minor"/>
      </rPr>
      <t xml:space="preserve">
</t>
    </r>
    <r>
      <rPr>
        <sz val="11"/>
        <rFont val="Calibri"/>
        <family val="2"/>
        <scheme val="minor"/>
      </rPr>
      <t>ISBN: 978-3-453-60655-5</t>
    </r>
    <r>
      <rPr>
        <sz val="11"/>
        <rFont val="Calibri"/>
        <family val="2"/>
        <scheme val="minor"/>
      </rPr>
      <t xml:space="preserve">
</t>
    </r>
    <r>
      <rPr>
        <sz val="10"/>
        <rFont val="Arial"/>
        <family val="2"/>
      </rPr>
      <t xml:space="preserve">€ 12,00 [D] </t>
    </r>
    <r>
      <rPr>
        <sz val="11"/>
        <rFont val="Calibri"/>
        <family val="2"/>
        <scheme val="minor"/>
      </rPr>
      <t xml:space="preserve"> </t>
    </r>
    <r>
      <rPr>
        <sz val="10"/>
        <rFont val="Arial"/>
        <family val="2"/>
      </rPr>
      <t xml:space="preserve">/ € 12,40 [A] / </t>
    </r>
    <r>
      <rPr>
        <sz val="11"/>
        <rFont val="Calibri"/>
        <family val="2"/>
        <scheme val="minor"/>
      </rPr>
      <t xml:space="preserve"> </t>
    </r>
    <r>
      <rPr>
        <sz val="10"/>
        <rFont val="Arial"/>
        <family val="2"/>
      </rPr>
      <t>CHF 17,50(UVP)</t>
    </r>
    <r>
      <rPr>
        <sz val="11"/>
        <rFont val="Calibri"/>
        <family val="2"/>
        <scheme val="minor"/>
      </rPr>
      <t xml:space="preserve">
</t>
    </r>
    <r>
      <rPr>
        <sz val="11"/>
        <rFont val="Calibri"/>
        <family val="2"/>
        <scheme val="minor"/>
      </rPr>
      <t>ca. 288 Seiten</t>
    </r>
    <r>
      <rPr>
        <sz val="11"/>
        <rFont val="Calibri"/>
        <family val="2"/>
        <scheme val="minor"/>
      </rPr>
      <t xml:space="preserve">
</t>
    </r>
  </si>
  <si>
    <t>9783453606555</t>
  </si>
  <si>
    <t>9&lt;HTOEQD=gagfff&gt;</t>
  </si>
  <si>
    <t>2970  -  Sachbücher/Politik, Gesellschaft, Wirtschaft</t>
  </si>
  <si>
    <r>
      <t xml:space="preserve">Sabine Platz reist für das </t>
    </r>
    <r>
      <rPr>
        <i/>
        <sz val="10"/>
        <rFont val="Arial"/>
        <family val="2"/>
      </rPr>
      <t>ZDF-Morgenmagazin</t>
    </r>
    <r>
      <rPr>
        <sz val="10"/>
        <rFont val="Arial"/>
        <family val="2"/>
      </rPr>
      <t xml:space="preserve"> quer durch die Republik und trifft Menschen mit außergewöhnlichen Gartengeschichten. Sie rupft raus und bepflanzt, hilft bei der Apfelernte, berichtet über die Weinlese, besucht Staudenproduzenten und trinkt Tee in englischen Cottagegärten. Dabei erfährt sie allerlei Erstaunliches und Bewegendes – von einer jungen Orchideenzüchterin, von einem Sammler alter Apfelsorten, von einer jahrhundertealten Werkzeugschmiede, und sie erinnert sich an den wohlbehüteten Tomatenschatz ihrer Großmutter aus Rumänien. Die Reisen der Reporterin klingen in ihr nach, sie verändern ihren Blick auf die Welt. Ein literarisches, zutiefst philanthropisches Gartenbuch über das Leben und die besondere Spezies Gartenmensch.</t>
    </r>
  </si>
  <si>
    <t/>
  </si>
  <si>
    <r>
      <rPr>
        <b/>
        <sz val="11"/>
        <rFont val="Calibri"/>
        <family val="2"/>
        <scheme val="minor"/>
      </rPr>
      <t>Christiane Habermalz</t>
    </r>
    <r>
      <rPr>
        <b/>
        <sz val="11"/>
        <rFont val="Calibri"/>
        <family val="2"/>
        <scheme val="minor"/>
      </rPr>
      <t xml:space="preserve"> </t>
    </r>
    <r>
      <rPr>
        <sz val="11"/>
        <rFont val="Calibri"/>
        <family val="2"/>
        <scheme val="minor"/>
      </rPr>
      <t xml:space="preserve">
</t>
    </r>
    <r>
      <rPr>
        <u/>
        <sz val="11"/>
        <rFont val="Calibri"/>
        <family val="2"/>
        <scheme val="minor"/>
      </rPr>
      <t>Anstiftung zum gärtnerischen Ungehorsam</t>
    </r>
    <r>
      <rPr>
        <u/>
        <sz val="11"/>
        <rFont val="Calibri"/>
        <family val="2"/>
        <scheme val="minor"/>
      </rPr>
      <t xml:space="preserve">
</t>
    </r>
    <r>
      <rPr>
        <sz val="11"/>
        <rFont val="Calibri"/>
        <family val="2"/>
        <scheme val="minor"/>
      </rPr>
      <t>Heyne Taschenbuch</t>
    </r>
    <r>
      <rPr>
        <sz val="11"/>
        <rFont val="Calibri"/>
        <family val="2"/>
        <scheme val="minor"/>
      </rPr>
      <t xml:space="preserve">
</t>
    </r>
    <r>
      <rPr>
        <sz val="11"/>
        <rFont val="Calibri"/>
        <family val="2"/>
        <scheme val="minor"/>
      </rPr>
      <t>ET: 13. April 2020</t>
    </r>
    <r>
      <rPr>
        <sz val="11"/>
        <rFont val="Calibri"/>
        <family val="2"/>
        <scheme val="minor"/>
      </rPr>
      <t xml:space="preserve">
</t>
    </r>
    <r>
      <rPr>
        <sz val="11"/>
        <rFont val="Calibri"/>
        <family val="2"/>
        <scheme val="minor"/>
      </rPr>
      <t>ISBN: 978-3-453-60547-3</t>
    </r>
    <r>
      <rPr>
        <sz val="11"/>
        <rFont val="Calibri"/>
        <family val="2"/>
        <scheme val="minor"/>
      </rPr>
      <t xml:space="preserve">
</t>
    </r>
    <r>
      <rPr>
        <sz val="10"/>
        <rFont val="Arial"/>
        <family val="2"/>
      </rPr>
      <t xml:space="preserve">€ 14,00 [D] </t>
    </r>
    <r>
      <rPr>
        <sz val="11"/>
        <rFont val="Calibri"/>
        <family val="2"/>
        <scheme val="minor"/>
      </rPr>
      <t xml:space="preserve"> </t>
    </r>
    <r>
      <rPr>
        <sz val="10"/>
        <rFont val="Arial"/>
        <family val="2"/>
      </rPr>
      <t xml:space="preserve">/ € 14,40 [A] / </t>
    </r>
    <r>
      <rPr>
        <sz val="11"/>
        <rFont val="Calibri"/>
        <family val="2"/>
        <scheme val="minor"/>
      </rPr>
      <t xml:space="preserve"> </t>
    </r>
    <r>
      <rPr>
        <sz val="10"/>
        <rFont val="Arial"/>
        <family val="2"/>
      </rPr>
      <t>CHF 19,90(UVP)</t>
    </r>
    <r>
      <rPr>
        <sz val="11"/>
        <rFont val="Calibri"/>
        <family val="2"/>
        <scheme val="minor"/>
      </rPr>
      <t xml:space="preserve">
</t>
    </r>
    <r>
      <rPr>
        <sz val="11"/>
        <rFont val="Calibri"/>
        <family val="2"/>
        <scheme val="minor"/>
      </rPr>
      <t>ca. 288 Seiten</t>
    </r>
    <r>
      <rPr>
        <sz val="11"/>
        <rFont val="Calibri"/>
        <family val="2"/>
        <scheme val="minor"/>
      </rPr>
      <t xml:space="preserve">
</t>
    </r>
  </si>
  <si>
    <t>9783453605473</t>
  </si>
  <si>
    <t>9&lt;HTOEQD=gafehd&gt;</t>
  </si>
  <si>
    <t>2421  -  Ratgeber/Natur/Garten</t>
  </si>
  <si>
    <t>Nächtliches Sträucherpflanzen in öffentlichen Parks, heimliches Begrünen karger Straßenränder, subtiles Unterwandern der Petunienkultur: Christiane Habermalz ist als Guerilla-Gärtnerin in ihrem Kiez in Berlin unterwegs, um Inseln für Insekten zu schaffen. Sie weiß: Der Kampf gegen das Artensterben beginnt vor der eigenen Haustür.
Mit viel Humor und Leidenschaft für Sechsbeiner aller Art lässt sie uns daran teilhaben, was sie selber über Pflanzen und Insekten lernt und öffnet uns dabei die Augen für ein verborgenes Universum, an dem man allzu oft blind vorübergeht.
Eine persönliche Auflehnung gegen sterile Grünflächen und aufgeräumte Gärten, voller nützlicher Tipps, um ganz einfach selbst aktiv zu werden.</t>
  </si>
  <si>
    <t/>
  </si>
  <si>
    <r>
      <rPr>
        <b/>
        <sz val="11"/>
        <rFont val="Calibri"/>
        <family val="2"/>
        <scheme val="minor"/>
      </rPr>
      <t>Marion Hellweg</t>
    </r>
    <r>
      <rPr>
        <b/>
        <sz val="11"/>
        <rFont val="Calibri"/>
        <family val="2"/>
        <scheme val="minor"/>
      </rPr>
      <t xml:space="preserve"> </t>
    </r>
    <r>
      <rPr>
        <sz val="11"/>
        <rFont val="Calibri"/>
        <family val="2"/>
        <scheme val="minor"/>
      </rPr>
      <t xml:space="preserve">
</t>
    </r>
    <r>
      <rPr>
        <u/>
        <sz val="11"/>
        <rFont val="Calibri"/>
        <family val="2"/>
        <scheme val="minor"/>
      </rPr>
      <t>Outdoor Oasen</t>
    </r>
    <r>
      <rPr>
        <u/>
        <sz val="11"/>
        <rFont val="Calibri"/>
        <family val="2"/>
        <scheme val="minor"/>
      </rPr>
      <t xml:space="preserve">
</t>
    </r>
    <r>
      <rPr>
        <sz val="11"/>
        <rFont val="Calibri"/>
        <family val="2"/>
        <scheme val="minor"/>
      </rPr>
      <t>Prestel Verlag</t>
    </r>
    <r>
      <rPr>
        <sz val="11"/>
        <rFont val="Calibri"/>
        <family val="2"/>
        <scheme val="minor"/>
      </rPr>
      <t xml:space="preserve">
</t>
    </r>
    <r>
      <rPr>
        <sz val="11"/>
        <rFont val="Calibri"/>
        <family val="2"/>
        <scheme val="minor"/>
      </rPr>
      <t>ET: 26. März 2025</t>
    </r>
    <r>
      <rPr>
        <sz val="11"/>
        <rFont val="Calibri"/>
        <family val="2"/>
        <scheme val="minor"/>
      </rPr>
      <t xml:space="preserve">
</t>
    </r>
    <r>
      <rPr>
        <sz val="11"/>
        <rFont val="Calibri"/>
        <family val="2"/>
        <scheme val="minor"/>
      </rPr>
      <t>ISBN: 978-3-7913-9334-6</t>
    </r>
    <r>
      <rPr>
        <sz val="11"/>
        <rFont val="Calibri"/>
        <family val="2"/>
        <scheme val="minor"/>
      </rPr>
      <t xml:space="preserve">
</t>
    </r>
    <r>
      <rPr>
        <sz val="10"/>
        <rFont val="Arial"/>
        <family val="2"/>
      </rPr>
      <t xml:space="preserve">€ 26,00 [D] </t>
    </r>
    <r>
      <rPr>
        <sz val="11"/>
        <rFont val="Calibri"/>
        <family val="2"/>
        <scheme val="minor"/>
      </rPr>
      <t xml:space="preserve"> </t>
    </r>
    <r>
      <rPr>
        <sz val="10"/>
        <rFont val="Arial"/>
        <family val="2"/>
      </rPr>
      <t xml:space="preserve">/ € 26,80 [A] / </t>
    </r>
    <r>
      <rPr>
        <sz val="11"/>
        <rFont val="Calibri"/>
        <family val="2"/>
        <scheme val="minor"/>
      </rPr>
      <t xml:space="preserve"> </t>
    </r>
    <r>
      <rPr>
        <sz val="10"/>
        <rFont val="Arial"/>
        <family val="2"/>
      </rPr>
      <t>CHF 35,90(UVP)</t>
    </r>
    <r>
      <rPr>
        <sz val="11"/>
        <rFont val="Calibri"/>
        <family val="2"/>
        <scheme val="minor"/>
      </rPr>
      <t xml:space="preserve">
</t>
    </r>
    <r>
      <rPr>
        <sz val="11"/>
        <rFont val="Calibri"/>
        <family val="2"/>
        <scheme val="minor"/>
      </rPr>
      <t>ca. 224 Seiten</t>
    </r>
    <r>
      <rPr>
        <sz val="11"/>
        <rFont val="Calibri"/>
        <family val="2"/>
        <scheme val="minor"/>
      </rPr>
      <t xml:space="preserve">
</t>
    </r>
  </si>
  <si>
    <t>9783791393346</t>
  </si>
  <si>
    <t>9&lt;HTOHUB=djddeg&gt;</t>
  </si>
  <si>
    <t>1410  -  Ratgeber/Hobby, Haus</t>
  </si>
  <si>
    <t>In Zeiten, in denen unser Zuhause immer mehr zum Rückzugsort und Erholungsraum wird, gewinnen gemütliche und einladende Außenbereiche an Bedeutung. Ob Balkon, Terrasse, Veranda oder Garten – indem man den Wohnraum nach draußen erweitert, entstehen kleine Wohlfühlparadiese unter freiem Himmel. 
Wie sich solche Outdoor-Oasen stilvoll gestalten und optimal nutzen lassen, zeigt Interior-Expertin Marion Hellweg in ihrem neuen Buch. Darin finden sich inspirierende Beispiele für unterschiedlichste Wohnsituationen: platzsparende Gestaltungsideen für kleine Außenbereiche, Sicht- und Sonnenschutz-Lösungen, gelungene Outdoor-Küchen, Essplätze und gemütliche Sitzecken, Tipps zu Beleuchtung, Möbeln und Materialien sowie zur Gestaltung mit Pflanzen und vieles mehr. 
Interviews mit Expert:innen vertiefen die vielseitigen Themen und geben Anregungen zur Umsetzung zu Hause. Ein Serviceteil mit Bezugsadressen rundet den Wohnguide ab und macht ihn zum unverzichtbaren Ratgeber für alle, die ihr Zuhause drinnen wie draußen in vollen Zügen genießen wollen.</t>
  </si>
  <si>
    <t/>
  </si>
  <si>
    <r>
      <rPr>
        <b/>
        <sz val="11"/>
        <rFont val="Calibri"/>
        <family val="2"/>
        <scheme val="minor"/>
      </rPr>
      <t>Laura Wagner</t>
    </r>
    <r>
      <rPr>
        <b/>
        <sz val="11"/>
        <rFont val="Calibri"/>
        <family val="2"/>
        <scheme val="minor"/>
      </rPr>
      <t xml:space="preserve"> </t>
    </r>
    <r>
      <rPr>
        <sz val="11"/>
        <rFont val="Calibri"/>
        <family val="2"/>
        <scheme val="minor"/>
      </rPr>
      <t xml:space="preserve">
</t>
    </r>
    <r>
      <rPr>
        <u/>
        <sz val="11"/>
        <rFont val="Calibri"/>
        <family val="2"/>
        <scheme val="minor"/>
      </rPr>
      <t>Wo Kraut und Rüben wachsen</t>
    </r>
    <r>
      <rPr>
        <u/>
        <sz val="11"/>
        <rFont val="Calibri"/>
        <family val="2"/>
        <scheme val="minor"/>
      </rPr>
      <t xml:space="preserve">
</t>
    </r>
    <r>
      <rPr>
        <sz val="11"/>
        <rFont val="Calibri"/>
        <family val="2"/>
        <scheme val="minor"/>
      </rPr>
      <t>Prestel Verlag</t>
    </r>
    <r>
      <rPr>
        <sz val="11"/>
        <rFont val="Calibri"/>
        <family val="2"/>
        <scheme val="minor"/>
      </rPr>
      <t xml:space="preserve">
</t>
    </r>
    <r>
      <rPr>
        <sz val="11"/>
        <rFont val="Calibri"/>
        <family val="2"/>
        <scheme val="minor"/>
      </rPr>
      <t>ET: 26. März 2025</t>
    </r>
    <r>
      <rPr>
        <sz val="11"/>
        <rFont val="Calibri"/>
        <family val="2"/>
        <scheme val="minor"/>
      </rPr>
      <t xml:space="preserve">
</t>
    </r>
    <r>
      <rPr>
        <sz val="11"/>
        <rFont val="Calibri"/>
        <family val="2"/>
        <scheme val="minor"/>
      </rPr>
      <t>ISBN: 978-3-7913-8943-1</t>
    </r>
    <r>
      <rPr>
        <sz val="11"/>
        <rFont val="Calibri"/>
        <family val="2"/>
        <scheme val="minor"/>
      </rPr>
      <t xml:space="preserve">
</t>
    </r>
    <r>
      <rPr>
        <sz val="10"/>
        <rFont val="Arial"/>
        <family val="2"/>
      </rPr>
      <t xml:space="preserve">€ 28,00 [D] </t>
    </r>
    <r>
      <rPr>
        <sz val="11"/>
        <rFont val="Calibri"/>
        <family val="2"/>
        <scheme val="minor"/>
      </rPr>
      <t xml:space="preserve"> </t>
    </r>
    <r>
      <rPr>
        <sz val="10"/>
        <rFont val="Arial"/>
        <family val="2"/>
      </rPr>
      <t xml:space="preserve">/ € 28,80 [A] / </t>
    </r>
    <r>
      <rPr>
        <sz val="11"/>
        <rFont val="Calibri"/>
        <family val="2"/>
        <scheme val="minor"/>
      </rPr>
      <t xml:space="preserve"> </t>
    </r>
    <r>
      <rPr>
        <sz val="10"/>
        <rFont val="Arial"/>
        <family val="2"/>
      </rPr>
      <t>CHF 38,50(UVP)</t>
    </r>
    <r>
      <rPr>
        <sz val="11"/>
        <rFont val="Calibri"/>
        <family val="2"/>
        <scheme val="minor"/>
      </rPr>
      <t xml:space="preserve">
</t>
    </r>
    <r>
      <rPr>
        <sz val="11"/>
        <rFont val="Calibri"/>
        <family val="2"/>
        <scheme val="minor"/>
      </rPr>
      <t>ca. 240 Seiten</t>
    </r>
    <r>
      <rPr>
        <sz val="11"/>
        <rFont val="Calibri"/>
        <family val="2"/>
        <scheme val="minor"/>
      </rPr>
      <t xml:space="preserve">
</t>
    </r>
  </si>
  <si>
    <t>9783791389431</t>
  </si>
  <si>
    <t>9&lt;HTOHUB=dijedb&gt;</t>
  </si>
  <si>
    <t>1421  -  Ratgeber/Natur/Garten</t>
  </si>
  <si>
    <t xml:space="preserve">Laura Wagner wagt den Ausstieg. Getrieben vom Wunsch nach Selbstverwirklichung, vielleicht sogar Selbstversorgung, und einem naturverbundenen Leben lässt sie den Trubel Berlins hinter sich und startet ein ganz persönliches Abenteuer: Sie zieht in die Oberpfalz auf den alten Bauernhof ihrer Großmutter und taucht ein in die Welt des Gärtnerns und Gemüseanbaus. 
In ihrem Buch erzählt sie von diesem Selbstversuch und den Erfahrungen während ihres ersten Gartenjahrs: wie sie Beete anlegt und die Bepflanzung plant, alte Ställe und Scheunen aufrüstet, zarte Pflänzchen gegen Schädlinge und Trockenheit verteidigt, einen Erdofen baut und die üppige Ernte in der Küche verarbeitet. Und sie beschreibt, wie sich die praktischen Umstände des Landlebens im Alltag anfühlen, wie sich Bedürfnisse und Ansprüche verändern, wie – und ob – Sehnsüchte und Erwartungen der Realität standhalten.
Lauras lebensnahe und humorvolle Schilderungen werden ergänzt durch reflektierende Tagebucheinträge, saisonale Rezepte und stimmungsvolle Fotografien von Hof und Garten zu allen Jahreszeiten. Eine besondere und inspirierende Lektüre für alle, die vom Landleben träumen und sich fragen, was sie dort außer Kraut und Rüben wohl erwartet … </t>
  </si>
  <si>
    <t/>
  </si>
  <si>
    <r>
      <rPr>
        <b/>
        <sz val="11"/>
        <rFont val="Calibri"/>
        <family val="2"/>
        <scheme val="minor"/>
      </rPr>
      <t>Professor Dr. Magdalena Moeller</t>
    </r>
    <r>
      <rPr>
        <b/>
        <sz val="11"/>
        <rFont val="Calibri"/>
        <family val="2"/>
        <scheme val="minor"/>
      </rPr>
      <t xml:space="preserve"> </t>
    </r>
    <r>
      <rPr>
        <sz val="11"/>
        <rFont val="Calibri"/>
        <family val="2"/>
        <scheme val="minor"/>
      </rPr>
      <t xml:space="preserve">
</t>
    </r>
    <r>
      <rPr>
        <u/>
        <sz val="11"/>
        <rFont val="Calibri"/>
        <family val="2"/>
        <scheme val="minor"/>
      </rPr>
      <t>Der Garten von Emil Nolde</t>
    </r>
    <r>
      <rPr>
        <u/>
        <sz val="11"/>
        <rFont val="Calibri"/>
        <family val="2"/>
        <scheme val="minor"/>
      </rPr>
      <t xml:space="preserve">
</t>
    </r>
    <r>
      <rPr>
        <sz val="11"/>
        <rFont val="Calibri"/>
        <family val="2"/>
        <scheme val="minor"/>
      </rPr>
      <t>Prestel Verlag</t>
    </r>
    <r>
      <rPr>
        <sz val="11"/>
        <rFont val="Calibri"/>
        <family val="2"/>
        <scheme val="minor"/>
      </rPr>
      <t xml:space="preserve">
</t>
    </r>
    <r>
      <rPr>
        <sz val="11"/>
        <rFont val="Calibri"/>
        <family val="2"/>
        <scheme val="minor"/>
      </rPr>
      <t>ET: 19. Februar 2025</t>
    </r>
    <r>
      <rPr>
        <sz val="11"/>
        <rFont val="Calibri"/>
        <family val="2"/>
        <scheme val="minor"/>
      </rPr>
      <t xml:space="preserve">
</t>
    </r>
    <r>
      <rPr>
        <sz val="11"/>
        <rFont val="Calibri"/>
        <family val="2"/>
        <scheme val="minor"/>
      </rPr>
      <t>ISBN: 978-3-7913-7777-3</t>
    </r>
    <r>
      <rPr>
        <sz val="11"/>
        <rFont val="Calibri"/>
        <family val="2"/>
        <scheme val="minor"/>
      </rPr>
      <t xml:space="preserve">
</t>
    </r>
    <r>
      <rPr>
        <sz val="10"/>
        <rFont val="Arial"/>
        <family val="2"/>
      </rPr>
      <t xml:space="preserve">€ 29,00 [D] </t>
    </r>
    <r>
      <rPr>
        <sz val="11"/>
        <rFont val="Calibri"/>
        <family val="2"/>
        <scheme val="minor"/>
      </rPr>
      <t xml:space="preserve"> </t>
    </r>
    <r>
      <rPr>
        <sz val="10"/>
        <rFont val="Arial"/>
        <family val="2"/>
      </rPr>
      <t xml:space="preserve">/ € 29,90 [A] / </t>
    </r>
    <r>
      <rPr>
        <sz val="11"/>
        <rFont val="Calibri"/>
        <family val="2"/>
        <scheme val="minor"/>
      </rPr>
      <t xml:space="preserve"> </t>
    </r>
    <r>
      <rPr>
        <sz val="10"/>
        <rFont val="Arial"/>
        <family val="2"/>
      </rPr>
      <t>CHF 39,50(UVP)</t>
    </r>
    <r>
      <rPr>
        <sz val="11"/>
        <rFont val="Calibri"/>
        <family val="2"/>
        <scheme val="minor"/>
      </rPr>
      <t xml:space="preserve">
</t>
    </r>
    <r>
      <rPr>
        <sz val="11"/>
        <rFont val="Calibri"/>
        <family val="2"/>
        <scheme val="minor"/>
      </rPr>
      <t>ca. 176 Seiten</t>
    </r>
    <r>
      <rPr>
        <sz val="11"/>
        <rFont val="Calibri"/>
        <family val="2"/>
        <scheme val="minor"/>
      </rPr>
      <t xml:space="preserve">
</t>
    </r>
  </si>
  <si>
    <t>9783791377773</t>
  </si>
  <si>
    <t>9&lt;HTOHUB=dhhhhd&gt;</t>
  </si>
  <si>
    <t>1580  -  Kunst</t>
  </si>
  <si>
    <r>
      <t xml:space="preserve">Vor fast hundert Jahren, ab 1926, schufen Emil und Ada Nolde ein kleines Paradies. Im nordfriesischen Seebüll kauften sie eine Warft, ließen nach eigenen Vorstellungen Wohnhaus und Atelier erbauen und legten einen Garten an, dessen Farbenpracht und Blütenfülle den Künstler immer wieder zu Blumengemälden und Aquarellen inspirierten. Heute ist er Teil des Nolde Museums und zieht jährlich zehntausende Besucher an.
</t>
    </r>
    <r>
      <rPr>
        <i/>
        <sz val="10"/>
        <rFont val="Arial"/>
        <family val="2"/>
      </rPr>
      <t xml:space="preserve">Der Garten von Emil Nolde </t>
    </r>
    <r>
      <rPr>
        <sz val="10"/>
        <rFont val="Arial"/>
        <family val="2"/>
      </rPr>
      <t xml:space="preserve">präsentiert diesen malerischen Ort </t>
    </r>
    <r>
      <rPr>
        <b/>
        <sz val="10"/>
        <rFont val="Arial"/>
        <family val="2"/>
      </rPr>
      <t>mit zahlreichen brillanten Fotografien</t>
    </r>
    <r>
      <rPr>
        <sz val="10"/>
        <rFont val="Arial"/>
        <family val="2"/>
      </rPr>
      <t xml:space="preserve">. Neben einem reich bebilderten Essay zur Geschichte stellt die Kunsthistorikerin und  Fotografin Magdalena M. Moeller ausgewählte Werke Emil Noldes ihren eigenen Pflanzenaufnahmen gegenüber und schafft so eine </t>
    </r>
    <r>
      <rPr>
        <b/>
        <sz val="10"/>
        <rFont val="Arial"/>
        <family val="2"/>
      </rPr>
      <t>Symbiose aus Malerei und Fotografie, Kunst und Natur</t>
    </r>
    <r>
      <rPr>
        <sz val="10"/>
        <rFont val="Arial"/>
        <family val="2"/>
      </rPr>
      <t>.</t>
    </r>
    <r>
      <rPr>
        <sz val="10"/>
        <rFont val="Arial"/>
        <family val="2"/>
      </rPr>
      <t xml:space="preserve">
</t>
    </r>
    <r>
      <rPr>
        <sz val="10"/>
        <rFont val="Arial"/>
        <family val="2"/>
      </rPr>
      <t xml:space="preserve">Im Kapitel „Emil Noldes Garten im Jahreslauf“ präsentiert Moeller nicht nur die schönsten Blüten und prächtigsten Stauden der Monate März bis Oktober. Sie wirft auch einen Blick hinter die farbenprächtigen Kulissen, begleitet die Gärtner bei ihrer Arbeit und gibt </t>
    </r>
    <r>
      <rPr>
        <b/>
        <sz val="10"/>
        <rFont val="Arial"/>
        <family val="2"/>
      </rPr>
      <t>wertvolle Tipps, wie sich Leserinnen und Leser selbst ein wenig „Seebüll“ verwirklichen können</t>
    </r>
    <r>
      <rPr>
        <sz val="10"/>
        <rFont val="Arial"/>
        <family val="2"/>
      </rPr>
      <t xml:space="preserve">. So lädt Der Garten von Emil Nolde nicht nur zum Schwelgen in Bildern ein, sondern ist auch </t>
    </r>
    <r>
      <rPr>
        <b/>
        <sz val="10"/>
        <rFont val="Arial"/>
        <family val="2"/>
      </rPr>
      <t>Inspirationsquelle für das eigene Gärtnern</t>
    </r>
    <r>
      <rPr>
        <sz val="10"/>
        <rFont val="Arial"/>
        <family val="2"/>
      </rPr>
      <t>.</t>
    </r>
  </si>
  <si>
    <t/>
  </si>
  <si>
    <r>
      <rPr>
        <b/>
        <sz val="11"/>
        <rFont val="Calibri"/>
        <family val="2"/>
        <scheme val="minor"/>
      </rPr>
      <t>Cruschiform</t>
    </r>
    <r>
      <rPr>
        <b/>
        <sz val="11"/>
        <rFont val="Calibri"/>
        <family val="2"/>
        <scheme val="minor"/>
      </rPr>
      <t xml:space="preserve"> </t>
    </r>
    <r>
      <rPr>
        <sz val="11"/>
        <rFont val="Calibri"/>
        <family val="2"/>
        <scheme val="minor"/>
      </rPr>
      <t xml:space="preserve">
</t>
    </r>
    <r>
      <rPr>
        <u/>
        <sz val="11"/>
        <rFont val="Calibri"/>
        <family val="2"/>
        <scheme val="minor"/>
      </rPr>
      <t>Samen</t>
    </r>
    <r>
      <rPr>
        <u/>
        <sz val="11"/>
        <rFont val="Calibri"/>
        <family val="2"/>
        <scheme val="minor"/>
      </rPr>
      <t xml:space="preserve">
</t>
    </r>
    <r>
      <rPr>
        <sz val="11"/>
        <rFont val="Calibri"/>
        <family val="2"/>
        <scheme val="minor"/>
      </rPr>
      <t>Prestel Verlag</t>
    </r>
    <r>
      <rPr>
        <sz val="11"/>
        <rFont val="Calibri"/>
        <family val="2"/>
        <scheme val="minor"/>
      </rPr>
      <t xml:space="preserve">
</t>
    </r>
    <r>
      <rPr>
        <sz val="11"/>
        <rFont val="Calibri"/>
        <family val="2"/>
        <scheme val="minor"/>
      </rPr>
      <t>ET: 27. August 2025</t>
    </r>
    <r>
      <rPr>
        <sz val="11"/>
        <rFont val="Calibri"/>
        <family val="2"/>
        <scheme val="minor"/>
      </rPr>
      <t xml:space="preserve">
</t>
    </r>
    <r>
      <rPr>
        <sz val="11"/>
        <rFont val="Calibri"/>
        <family val="2"/>
        <scheme val="minor"/>
      </rPr>
      <t>ISBN: 978-3-7913-7606-6</t>
    </r>
    <r>
      <rPr>
        <sz val="11"/>
        <rFont val="Calibri"/>
        <family val="2"/>
        <scheme val="minor"/>
      </rPr>
      <t xml:space="preserve">
</t>
    </r>
    <r>
      <rPr>
        <sz val="10"/>
        <rFont val="Arial"/>
        <family val="2"/>
      </rPr>
      <t xml:space="preserve">€ 26,00 [D] </t>
    </r>
    <r>
      <rPr>
        <sz val="11"/>
        <rFont val="Calibri"/>
        <family val="2"/>
        <scheme val="minor"/>
      </rPr>
      <t xml:space="preserve"> </t>
    </r>
    <r>
      <rPr>
        <sz val="10"/>
        <rFont val="Arial"/>
        <family val="2"/>
      </rPr>
      <t xml:space="preserve">/ € 26,80 [A] / </t>
    </r>
    <r>
      <rPr>
        <sz val="11"/>
        <rFont val="Calibri"/>
        <family val="2"/>
        <scheme val="minor"/>
      </rPr>
      <t xml:space="preserve"> </t>
    </r>
    <r>
      <rPr>
        <sz val="10"/>
        <rFont val="Arial"/>
        <family val="2"/>
      </rPr>
      <t>CHF 35,90(UVP)</t>
    </r>
    <r>
      <rPr>
        <sz val="11"/>
        <rFont val="Calibri"/>
        <family val="2"/>
        <scheme val="minor"/>
      </rPr>
      <t xml:space="preserve">
</t>
    </r>
    <r>
      <rPr>
        <sz val="11"/>
        <rFont val="Calibri"/>
        <family val="2"/>
        <scheme val="minor"/>
      </rPr>
      <t>ca. 152 Seiten</t>
    </r>
    <r>
      <rPr>
        <sz val="11"/>
        <rFont val="Calibri"/>
        <family val="2"/>
        <scheme val="minor"/>
      </rPr>
      <t xml:space="preserve">
</t>
    </r>
  </si>
  <si>
    <t>9783791376066</t>
  </si>
  <si>
    <t>9&lt;HTOHUB=dhgagg&gt;</t>
  </si>
  <si>
    <t>1282  -  Kinder- und Jugendbücher/Sachbücher, Sachbilderbücher/Tiere, Pflanzen, Natur, Umwelt</t>
  </si>
  <si>
    <t/>
  </si>
  <si>
    <r>
      <rPr>
        <b/>
        <sz val="11"/>
        <rFont val="Calibri"/>
        <family val="2"/>
        <scheme val="minor"/>
      </rPr>
      <t>Robert Elger</t>
    </r>
    <r>
      <rPr>
        <b/>
        <sz val="11"/>
        <rFont val="Calibri"/>
        <family val="2"/>
        <scheme val="minor"/>
      </rPr>
      <t xml:space="preserve"> </t>
    </r>
    <r>
      <rPr>
        <sz val="11"/>
        <rFont val="Calibri"/>
        <family val="2"/>
        <scheme val="minor"/>
      </rPr>
      <t xml:space="preserve">
</t>
    </r>
    <r>
      <rPr>
        <u/>
        <sz val="11"/>
        <rFont val="Calibri"/>
        <family val="2"/>
        <scheme val="minor"/>
      </rPr>
      <t>Der Survival-Garten - Gemüse- und Obstsorten, die allen Widrigkeiten trotzen</t>
    </r>
    <r>
      <rPr>
        <u/>
        <sz val="11"/>
        <rFont val="Calibri"/>
        <family val="2"/>
        <scheme val="minor"/>
      </rPr>
      <t xml:space="preserve">
</t>
    </r>
    <r>
      <rPr>
        <sz val="11"/>
        <rFont val="Calibri"/>
        <family val="2"/>
        <scheme val="minor"/>
      </rPr>
      <t>Bassermann MA</t>
    </r>
    <r>
      <rPr>
        <sz val="11"/>
        <rFont val="Calibri"/>
        <family val="2"/>
        <scheme val="minor"/>
      </rPr>
      <t xml:space="preserve">
</t>
    </r>
    <r>
      <rPr>
        <sz val="11"/>
        <rFont val="Calibri"/>
        <family val="2"/>
        <scheme val="minor"/>
      </rPr>
      <t>ET: 25. Februar 2026</t>
    </r>
    <r>
      <rPr>
        <sz val="11"/>
        <rFont val="Calibri"/>
        <family val="2"/>
        <scheme val="minor"/>
      </rPr>
      <t xml:space="preserve">
</t>
    </r>
    <r>
      <rPr>
        <sz val="11"/>
        <rFont val="Calibri"/>
        <family val="2"/>
        <scheme val="minor"/>
      </rPr>
      <t>ISBN: 978-3-8094-5327-7</t>
    </r>
    <r>
      <rPr>
        <sz val="11"/>
        <rFont val="Calibri"/>
        <family val="2"/>
        <scheme val="minor"/>
      </rPr>
      <t xml:space="preserve">
</t>
    </r>
    <r>
      <rPr>
        <sz val="10"/>
        <rFont val="Arial"/>
        <family val="2"/>
      </rPr>
      <t xml:space="preserve">€ 9,99 [D] </t>
    </r>
    <r>
      <rPr>
        <sz val="11"/>
        <rFont val="Calibri"/>
        <family val="2"/>
        <scheme val="minor"/>
      </rPr>
      <t xml:space="preserve"> </t>
    </r>
    <r>
      <rPr>
        <sz val="10"/>
        <rFont val="Arial"/>
        <family val="2"/>
      </rPr>
      <t xml:space="preserve">/ € 9,99 [A] / </t>
    </r>
    <r>
      <rPr>
        <sz val="11"/>
        <rFont val="Calibri"/>
        <family val="2"/>
        <scheme val="minor"/>
      </rPr>
      <t xml:space="preserve"> </t>
    </r>
    <r>
      <rPr>
        <sz val="10"/>
        <rFont val="Arial"/>
        <family val="2"/>
      </rPr>
      <t>CHF 14,50(UVP)</t>
    </r>
    <r>
      <rPr>
        <sz val="11"/>
        <rFont val="Calibri"/>
        <family val="2"/>
        <scheme val="minor"/>
      </rPr>
      <t xml:space="preserve">
</t>
    </r>
    <r>
      <rPr>
        <sz val="11"/>
        <rFont val="Calibri"/>
        <family val="2"/>
        <scheme val="minor"/>
      </rPr>
      <t>ca. 128 Seiten</t>
    </r>
    <r>
      <rPr>
        <sz val="11"/>
        <rFont val="Calibri"/>
        <family val="2"/>
        <scheme val="minor"/>
      </rPr>
      <t xml:space="preserve">
</t>
    </r>
  </si>
  <si>
    <t>9783809453277</t>
  </si>
  <si>
    <t>9&lt;HTOILJ=efdchh&gt;</t>
  </si>
  <si>
    <t>1421  -  Ratgeber/Natur/Garten</t>
  </si>
  <si>
    <t>Zu viel Wasser oder zu wenig? Spätfrost? Mehltau? Schnecken? Im Gemüsegarten sind keine zwei Jahre gleich, und das macht sich bei der Ernte bemerkbar. Dennoch gibt es Pflanzen, die widerstandsfähiger sind als andere und eine ordentliche Ernte garantieren: Gemüse, das sich selbst aussät (Rucola, Feldsalat), mehrjähriges Gemüse (Rhabarber, Schnittlauch), widerstandsfähige Gemüsearten (Kapuzinerkresse, Topinambur) und ebensolche Obstbäume. Dieses Buch stellt eine Auswahl von 40 Pflanzen vor, die echte Überlebenskünstler sind - mit genauen Pflanzenporträts sowie Aussaat- und Erntekalender.</t>
  </si>
  <si>
    <t/>
  </si>
  <si>
    <r>
      <rPr>
        <b/>
        <sz val="11"/>
        <rFont val="Calibri"/>
        <family val="2"/>
        <scheme val="minor"/>
      </rPr>
      <t>Michele McKee-Orsini, Magali Bailliot</t>
    </r>
    <r>
      <rPr>
        <b/>
        <sz val="11"/>
        <rFont val="Calibri"/>
        <family val="2"/>
        <scheme val="minor"/>
      </rPr>
      <t xml:space="preserve"> </t>
    </r>
    <r>
      <rPr>
        <sz val="11"/>
        <rFont val="Calibri"/>
        <family val="2"/>
        <scheme val="minor"/>
      </rPr>
      <t xml:space="preserve">
</t>
    </r>
    <r>
      <rPr>
        <u/>
        <sz val="11"/>
        <rFont val="Calibri"/>
        <family val="2"/>
        <scheme val="minor"/>
      </rPr>
      <t>Nistkästen und Vogelhäuser zum Selberbauen  - Mit 50 Gartenvögeln im Porträt</t>
    </r>
    <r>
      <rPr>
        <u/>
        <sz val="11"/>
        <rFont val="Calibri"/>
        <family val="2"/>
        <scheme val="minor"/>
      </rPr>
      <t xml:space="preserve">
</t>
    </r>
    <r>
      <rPr>
        <sz val="11"/>
        <rFont val="Calibri"/>
        <family val="2"/>
        <scheme val="minor"/>
      </rPr>
      <t>Bassermann MA</t>
    </r>
    <r>
      <rPr>
        <sz val="11"/>
        <rFont val="Calibri"/>
        <family val="2"/>
        <scheme val="minor"/>
      </rPr>
      <t xml:space="preserve">
</t>
    </r>
    <r>
      <rPr>
        <sz val="11"/>
        <rFont val="Calibri"/>
        <family val="2"/>
        <scheme val="minor"/>
      </rPr>
      <t>ET: 12. Februar 2025</t>
    </r>
    <r>
      <rPr>
        <sz val="11"/>
        <rFont val="Calibri"/>
        <family val="2"/>
        <scheme val="minor"/>
      </rPr>
      <t xml:space="preserve">
</t>
    </r>
    <r>
      <rPr>
        <sz val="11"/>
        <rFont val="Calibri"/>
        <family val="2"/>
        <scheme val="minor"/>
      </rPr>
      <t>ISBN: 978-3-8094-5128-0</t>
    </r>
    <r>
      <rPr>
        <sz val="11"/>
        <rFont val="Calibri"/>
        <family val="2"/>
        <scheme val="minor"/>
      </rPr>
      <t xml:space="preserve">
</t>
    </r>
    <r>
      <rPr>
        <sz val="10"/>
        <rFont val="Arial"/>
        <family val="2"/>
      </rPr>
      <t xml:space="preserve">€ 9,99 [D] </t>
    </r>
    <r>
      <rPr>
        <sz val="11"/>
        <rFont val="Calibri"/>
        <family val="2"/>
        <scheme val="minor"/>
      </rPr>
      <t xml:space="preserve"> </t>
    </r>
    <r>
      <rPr>
        <sz val="10"/>
        <rFont val="Arial"/>
        <family val="2"/>
      </rPr>
      <t xml:space="preserve">/ € 9,99 [A] / </t>
    </r>
    <r>
      <rPr>
        <sz val="11"/>
        <rFont val="Calibri"/>
        <family val="2"/>
        <scheme val="minor"/>
      </rPr>
      <t xml:space="preserve"> </t>
    </r>
    <r>
      <rPr>
        <sz val="10"/>
        <rFont val="Arial"/>
        <family val="2"/>
      </rPr>
      <t>CHF 14,50(UVP)</t>
    </r>
    <r>
      <rPr>
        <sz val="11"/>
        <rFont val="Calibri"/>
        <family val="2"/>
        <scheme val="minor"/>
      </rPr>
      <t xml:space="preserve">
</t>
    </r>
    <r>
      <rPr>
        <sz val="11"/>
        <rFont val="Calibri"/>
        <family val="2"/>
        <scheme val="minor"/>
      </rPr>
      <t>ca. 96 Seiten</t>
    </r>
    <r>
      <rPr>
        <sz val="11"/>
        <rFont val="Calibri"/>
        <family val="2"/>
        <scheme val="minor"/>
      </rPr>
      <t xml:space="preserve">
</t>
    </r>
  </si>
  <si>
    <t>9783809451280</t>
  </si>
  <si>
    <t>9&lt;HTOILJ=efbcia&gt;</t>
  </si>
  <si>
    <t>1422  -  Ratgeber/Natur/Naturführer</t>
  </si>
  <si>
    <t>Heimische Vögel sind nicht nur schön anzusehen, sie sind auch unverzichtbare Helfer bei der Beseitigung von Pflanzenschädlingen und Ungeziefer. Um die gefiederten Freunde willkommen zu heißen, bietet dieses Buch über 10 verschiedene Anleitungen zum Bau von Nistkästen und Futterhäuschen aus Holz, in unterschiedlichen Größen und Formen und mit verschiedenen Deko-Materialien. Zudem werden 50 Gartenvögel mit Foto und Steckbrief vorgestellt und ihr Lebensraum, Verhalten, Nahrung und alles rund um die Brutzeit erklärt.</t>
  </si>
  <si>
    <t/>
  </si>
  <si>
    <r>
      <rPr>
        <b/>
        <sz val="11"/>
        <rFont val="Calibri"/>
        <family val="2"/>
        <scheme val="minor"/>
      </rPr>
      <t>Sébastien Chazal</t>
    </r>
    <r>
      <rPr>
        <b/>
        <sz val="11"/>
        <rFont val="Calibri"/>
        <family val="2"/>
        <scheme val="minor"/>
      </rPr>
      <t xml:space="preserve"> </t>
    </r>
    <r>
      <rPr>
        <sz val="11"/>
        <rFont val="Calibri"/>
        <family val="2"/>
        <scheme val="minor"/>
      </rPr>
      <t xml:space="preserve">
</t>
    </r>
    <r>
      <rPr>
        <u/>
        <sz val="11"/>
        <rFont val="Calibri"/>
        <family val="2"/>
        <scheme val="minor"/>
      </rPr>
      <t>Hochbeet - einfach gärtnern und ertragreich ernten</t>
    </r>
    <r>
      <rPr>
        <u/>
        <sz val="11"/>
        <rFont val="Calibri"/>
        <family val="2"/>
        <scheme val="minor"/>
      </rPr>
      <t xml:space="preserve">
</t>
    </r>
    <r>
      <rPr>
        <sz val="11"/>
        <rFont val="Calibri"/>
        <family val="2"/>
        <scheme val="minor"/>
      </rPr>
      <t>Bassermann MA</t>
    </r>
    <r>
      <rPr>
        <sz val="11"/>
        <rFont val="Calibri"/>
        <family val="2"/>
        <scheme val="minor"/>
      </rPr>
      <t xml:space="preserve">
</t>
    </r>
    <r>
      <rPr>
        <sz val="11"/>
        <rFont val="Calibri"/>
        <family val="2"/>
        <scheme val="minor"/>
      </rPr>
      <t>ET: 19. Februar 2025</t>
    </r>
    <r>
      <rPr>
        <sz val="11"/>
        <rFont val="Calibri"/>
        <family val="2"/>
        <scheme val="minor"/>
      </rPr>
      <t xml:space="preserve">
</t>
    </r>
    <r>
      <rPr>
        <sz val="11"/>
        <rFont val="Calibri"/>
        <family val="2"/>
        <scheme val="minor"/>
      </rPr>
      <t>ISBN: 978-3-8094-5125-9</t>
    </r>
    <r>
      <rPr>
        <sz val="11"/>
        <rFont val="Calibri"/>
        <family val="2"/>
        <scheme val="minor"/>
      </rPr>
      <t xml:space="preserve">
</t>
    </r>
    <r>
      <rPr>
        <sz val="10"/>
        <rFont val="Arial"/>
        <family val="2"/>
      </rPr>
      <t xml:space="preserve">€ 9,99 [D] </t>
    </r>
    <r>
      <rPr>
        <sz val="11"/>
        <rFont val="Calibri"/>
        <family val="2"/>
        <scheme val="minor"/>
      </rPr>
      <t xml:space="preserve"> </t>
    </r>
    <r>
      <rPr>
        <sz val="10"/>
        <rFont val="Arial"/>
        <family val="2"/>
      </rPr>
      <t xml:space="preserve">/ € 9,99 [A] / </t>
    </r>
    <r>
      <rPr>
        <sz val="11"/>
        <rFont val="Calibri"/>
        <family val="2"/>
        <scheme val="minor"/>
      </rPr>
      <t xml:space="preserve"> </t>
    </r>
    <r>
      <rPr>
        <sz val="10"/>
        <rFont val="Arial"/>
        <family val="2"/>
      </rPr>
      <t>CHF 14,50(UVP)</t>
    </r>
    <r>
      <rPr>
        <sz val="11"/>
        <rFont val="Calibri"/>
        <family val="2"/>
        <scheme val="minor"/>
      </rPr>
      <t xml:space="preserve">
</t>
    </r>
    <r>
      <rPr>
        <sz val="11"/>
        <rFont val="Calibri"/>
        <family val="2"/>
        <scheme val="minor"/>
      </rPr>
      <t>ca. 96 Seiten</t>
    </r>
    <r>
      <rPr>
        <sz val="11"/>
        <rFont val="Calibri"/>
        <family val="2"/>
        <scheme val="minor"/>
      </rPr>
      <t xml:space="preserve">
</t>
    </r>
  </si>
  <si>
    <t>9783809451259</t>
  </si>
  <si>
    <t>9&lt;HTOILJ=efbcfj&gt;</t>
  </si>
  <si>
    <t>1421  -  Ratgeber/Natur/Garten</t>
  </si>
  <si>
    <t>Wenig Platz und trotzdem erntefrisches Obst und Gemüse aus dem eigenen Garten? Mit einem Hochbeet ist dies problemlos möglich, sei es im kleinen Garten, auf dem  Balkon oder im Hinterhof. In diesem Ratgeber erfährt man nicht nur alles über die unterschiedlichen Materialien, Formen und Größen von Hochbeeten, es gibt auch eine Anleitung zum Eigenbau. Und nachdem alle wichtigen Fragen zu Standort, Erde und Substraten, Bewässerung und Pflanzengesundheit geklärt sind, geht es los: Sébastien Chazal gibt dem Hobbygärtner alle Infos an die Hand für einen gelungenen Anbau und eine erfolgreiche Ernte von zehn gesunden, knackig-frischen Leckereien wie Tomaten, Basilikum, Erdbeeren und Co. Mit übersichtlichem Aussaat- und Erntekalender!</t>
  </si>
  <si>
    <t/>
  </si>
  <si>
    <r>
      <rPr>
        <b/>
        <sz val="11"/>
        <rFont val="Calibri"/>
        <family val="2"/>
        <scheme val="minor"/>
      </rPr>
      <t>Sibylle, Rebekka, Michael Maag</t>
    </r>
    <r>
      <rPr>
        <b/>
        <sz val="11"/>
        <rFont val="Calibri"/>
        <family val="2"/>
        <scheme val="minor"/>
      </rPr>
      <t xml:space="preserve"> </t>
    </r>
    <r>
      <rPr>
        <sz val="11"/>
        <rFont val="Calibri"/>
        <family val="2"/>
        <scheme val="minor"/>
      </rPr>
      <t xml:space="preserve">
</t>
    </r>
    <r>
      <rPr>
        <u/>
        <sz val="11"/>
        <rFont val="Calibri"/>
        <family val="2"/>
        <scheme val="minor"/>
      </rPr>
      <t>Viel Garten auf wenig Platz! Profi-Tipps für Problemzonen und kleine Flächen im Garten</t>
    </r>
    <r>
      <rPr>
        <u/>
        <sz val="11"/>
        <rFont val="Calibri"/>
        <family val="2"/>
        <scheme val="minor"/>
      </rPr>
      <t xml:space="preserve">
</t>
    </r>
    <r>
      <rPr>
        <sz val="11"/>
        <rFont val="Calibri"/>
        <family val="2"/>
        <scheme val="minor"/>
      </rPr>
      <t>Bassermann MA</t>
    </r>
    <r>
      <rPr>
        <sz val="11"/>
        <rFont val="Calibri"/>
        <family val="2"/>
        <scheme val="minor"/>
      </rPr>
      <t xml:space="preserve">
</t>
    </r>
    <r>
      <rPr>
        <sz val="11"/>
        <rFont val="Calibri"/>
        <family val="2"/>
        <scheme val="minor"/>
      </rPr>
      <t>ET: 25. Februar 2026</t>
    </r>
    <r>
      <rPr>
        <sz val="11"/>
        <rFont val="Calibri"/>
        <family val="2"/>
        <scheme val="minor"/>
      </rPr>
      <t xml:space="preserve">
</t>
    </r>
    <r>
      <rPr>
        <sz val="11"/>
        <rFont val="Calibri"/>
        <family val="2"/>
        <scheme val="minor"/>
      </rPr>
      <t>ISBN: 978-3-8094-5183-9</t>
    </r>
    <r>
      <rPr>
        <sz val="11"/>
        <rFont val="Calibri"/>
        <family val="2"/>
        <scheme val="minor"/>
      </rPr>
      <t xml:space="preserve">
</t>
    </r>
    <r>
      <rPr>
        <sz val="10"/>
        <rFont val="Arial"/>
        <family val="2"/>
      </rPr>
      <t xml:space="preserve">€ 7,99 [D] </t>
    </r>
    <r>
      <rPr>
        <sz val="11"/>
        <rFont val="Calibri"/>
        <family val="2"/>
        <scheme val="minor"/>
      </rPr>
      <t xml:space="preserve"> </t>
    </r>
    <r>
      <rPr>
        <sz val="10"/>
        <rFont val="Arial"/>
        <family val="2"/>
      </rPr>
      <t xml:space="preserve">/ € 7,99 [A] / </t>
    </r>
    <r>
      <rPr>
        <sz val="11"/>
        <rFont val="Calibri"/>
        <family val="2"/>
        <scheme val="minor"/>
      </rPr>
      <t xml:space="preserve"> </t>
    </r>
    <r>
      <rPr>
        <sz val="10"/>
        <rFont val="Arial"/>
        <family val="2"/>
      </rPr>
      <t>CHF 11,90(UVP)</t>
    </r>
    <r>
      <rPr>
        <sz val="11"/>
        <rFont val="Calibri"/>
        <family val="2"/>
        <scheme val="minor"/>
      </rPr>
      <t xml:space="preserve">
</t>
    </r>
    <r>
      <rPr>
        <sz val="11"/>
        <rFont val="Calibri"/>
        <family val="2"/>
        <scheme val="minor"/>
      </rPr>
      <t>ca. 112 Seiten</t>
    </r>
    <r>
      <rPr>
        <sz val="11"/>
        <rFont val="Calibri"/>
        <family val="2"/>
        <scheme val="minor"/>
      </rPr>
      <t xml:space="preserve">
</t>
    </r>
  </si>
  <si>
    <t>9783809451839</t>
  </si>
  <si>
    <t>9&lt;HTOILJ=efbidj&gt;</t>
  </si>
  <si>
    <t>1421  -  Ratgeber/Natur/Garten</t>
  </si>
  <si>
    <t>Kleine Flächen, Eckbeete, Schattenseiten, schmale Beet-Bänder – alles kein Problem für einen schönen Garten mit Blumen, Obst und Gemüse! Die Autoren zeigen, wie man mit diesen Problemzonen kreativ umgehen kann. Da wird in die Höhe angebaut, mobile Hochbeete angelegt, mit Topfelementen gearbeitet, kleine Flächen mit Mischkulturen versehen. Die Profis geben Tipps für platzsparende grüne Räume wie nützliche Raumteiler, bunte Beete fürs ganze Jahr, sogar kleine Wassergärten. Und auch die Hobby-Selbstversorger kommen nicht zu kurz mit pflegeleichten Naschbeeten.</t>
  </si>
  <si>
    <t/>
  </si>
  <si>
    <r>
      <rPr>
        <b/>
        <sz val="11"/>
        <rFont val="Calibri"/>
        <family val="2"/>
        <scheme val="minor"/>
      </rPr>
      <t>Sibylle, Rebekka, Michael Maag</t>
    </r>
    <r>
      <rPr>
        <b/>
        <sz val="11"/>
        <rFont val="Calibri"/>
        <family val="2"/>
        <scheme val="minor"/>
      </rPr>
      <t xml:space="preserve"> </t>
    </r>
    <r>
      <rPr>
        <sz val="11"/>
        <rFont val="Calibri"/>
        <family val="2"/>
        <scheme val="minor"/>
      </rPr>
      <t xml:space="preserve">
</t>
    </r>
    <r>
      <rPr>
        <u/>
        <sz val="11"/>
        <rFont val="Calibri"/>
        <family val="2"/>
        <scheme val="minor"/>
      </rPr>
      <t>Vertikaler Gemüsegarten - 20 DIY-Projekte für essbare Minigärten</t>
    </r>
    <r>
      <rPr>
        <u/>
        <sz val="11"/>
        <rFont val="Calibri"/>
        <family val="2"/>
        <scheme val="minor"/>
      </rPr>
      <t xml:space="preserve">
</t>
    </r>
    <r>
      <rPr>
        <sz val="11"/>
        <rFont val="Calibri"/>
        <family val="2"/>
        <scheme val="minor"/>
      </rPr>
      <t>Bassermann MA</t>
    </r>
    <r>
      <rPr>
        <sz val="11"/>
        <rFont val="Calibri"/>
        <family val="2"/>
        <scheme val="minor"/>
      </rPr>
      <t xml:space="preserve">
</t>
    </r>
    <r>
      <rPr>
        <sz val="11"/>
        <rFont val="Calibri"/>
        <family val="2"/>
        <scheme val="minor"/>
      </rPr>
      <t>ET: 25. März 2026</t>
    </r>
    <r>
      <rPr>
        <sz val="11"/>
        <rFont val="Calibri"/>
        <family val="2"/>
        <scheme val="minor"/>
      </rPr>
      <t xml:space="preserve">
</t>
    </r>
    <r>
      <rPr>
        <sz val="11"/>
        <rFont val="Calibri"/>
        <family val="2"/>
        <scheme val="minor"/>
      </rPr>
      <t>ISBN: 978-3-8094-5177-8</t>
    </r>
    <r>
      <rPr>
        <sz val="11"/>
        <rFont val="Calibri"/>
        <family val="2"/>
        <scheme val="minor"/>
      </rPr>
      <t xml:space="preserve">
</t>
    </r>
    <r>
      <rPr>
        <sz val="10"/>
        <rFont val="Arial"/>
        <family val="2"/>
      </rPr>
      <t xml:space="preserve">€ 7,99 [D] </t>
    </r>
    <r>
      <rPr>
        <sz val="11"/>
        <rFont val="Calibri"/>
        <family val="2"/>
        <scheme val="minor"/>
      </rPr>
      <t xml:space="preserve"> </t>
    </r>
    <r>
      <rPr>
        <sz val="10"/>
        <rFont val="Arial"/>
        <family val="2"/>
      </rPr>
      <t xml:space="preserve">/ € 7,99 [A] / </t>
    </r>
    <r>
      <rPr>
        <sz val="11"/>
        <rFont val="Calibri"/>
        <family val="2"/>
        <scheme val="minor"/>
      </rPr>
      <t xml:space="preserve"> </t>
    </r>
    <r>
      <rPr>
        <sz val="10"/>
        <rFont val="Arial"/>
        <family val="2"/>
      </rPr>
      <t>CHF 11,90(UVP)</t>
    </r>
    <r>
      <rPr>
        <sz val="11"/>
        <rFont val="Calibri"/>
        <family val="2"/>
        <scheme val="minor"/>
      </rPr>
      <t xml:space="preserve">
</t>
    </r>
    <r>
      <rPr>
        <sz val="11"/>
        <rFont val="Calibri"/>
        <family val="2"/>
        <scheme val="minor"/>
      </rPr>
      <t>ca. 96 Seiten</t>
    </r>
    <r>
      <rPr>
        <sz val="11"/>
        <rFont val="Calibri"/>
        <family val="2"/>
        <scheme val="minor"/>
      </rPr>
      <t xml:space="preserve">
</t>
    </r>
  </si>
  <si>
    <t>9783809451778</t>
  </si>
  <si>
    <t>9&lt;HTOILJ=efbhhi&gt;</t>
  </si>
  <si>
    <t>1421  -  Ratgeber/Natur/Garten</t>
  </si>
  <si>
    <t>Wer nur wenig Platz für den eigenen Gemüseanbau hat, kann dennoch mit einfachen Mitteln, etwas Handwerkszeug und Kreativität gesunde Leckereien pflanzen. Die Devise lautet: die Höhe nutzen, ob im kleinen Garten oder auf dem Balkon. Die Autoren zeigen anhand von 20 DIY-Projekten, wie das mit Paletten, Obstkisten, Netzen, Beuteln geht und stellen das geeignete Gemüse für die vertikale Vielfalt vor. Es ist verblüffend, wie einfach Naschbar, Kartoffelturm, Gemüsespirale, Hängekorb und Geländertasche entstehen und klasse aussehen.</t>
  </si>
  <si>
    <t/>
  </si>
  <si>
    <r>
      <rPr>
        <b/>
        <sz val="11"/>
        <rFont val="Calibri"/>
        <family val="2"/>
        <scheme val="minor"/>
      </rPr>
      <t>Maryline Motte, Roland Motte</t>
    </r>
    <r>
      <rPr>
        <b/>
        <sz val="11"/>
        <rFont val="Calibri"/>
        <family val="2"/>
        <scheme val="minor"/>
      </rPr>
      <t xml:space="preserve"> </t>
    </r>
    <r>
      <rPr>
        <sz val="11"/>
        <rFont val="Calibri"/>
        <family val="2"/>
        <scheme val="minor"/>
      </rPr>
      <t xml:space="preserve">
</t>
    </r>
    <r>
      <rPr>
        <u/>
        <sz val="11"/>
        <rFont val="Calibri"/>
        <family val="2"/>
        <scheme val="minor"/>
      </rPr>
      <t>Tschüss, Schnecken - 50 Methoden gegen die ungeliebten Gartengäste</t>
    </r>
    <r>
      <rPr>
        <u/>
        <sz val="11"/>
        <rFont val="Calibri"/>
        <family val="2"/>
        <scheme val="minor"/>
      </rPr>
      <t xml:space="preserve">
</t>
    </r>
    <r>
      <rPr>
        <sz val="11"/>
        <rFont val="Calibri"/>
        <family val="2"/>
        <scheme val="minor"/>
      </rPr>
      <t>Bassermann MA</t>
    </r>
    <r>
      <rPr>
        <sz val="11"/>
        <rFont val="Calibri"/>
        <family val="2"/>
        <scheme val="minor"/>
      </rPr>
      <t xml:space="preserve">
</t>
    </r>
    <r>
      <rPr>
        <sz val="11"/>
        <rFont val="Calibri"/>
        <family val="2"/>
        <scheme val="minor"/>
      </rPr>
      <t>ET: 25. März 2026</t>
    </r>
    <r>
      <rPr>
        <sz val="11"/>
        <rFont val="Calibri"/>
        <family val="2"/>
        <scheme val="minor"/>
      </rPr>
      <t xml:space="preserve">
</t>
    </r>
    <r>
      <rPr>
        <sz val="11"/>
        <rFont val="Calibri"/>
        <family val="2"/>
        <scheme val="minor"/>
      </rPr>
      <t>ISBN: 978-3-8094-5358-1</t>
    </r>
    <r>
      <rPr>
        <sz val="11"/>
        <rFont val="Calibri"/>
        <family val="2"/>
        <scheme val="minor"/>
      </rPr>
      <t xml:space="preserve">
</t>
    </r>
    <r>
      <rPr>
        <sz val="10"/>
        <rFont val="Arial"/>
        <family val="2"/>
      </rPr>
      <t xml:space="preserve">€ 7,99 [D] </t>
    </r>
    <r>
      <rPr>
        <sz val="11"/>
        <rFont val="Calibri"/>
        <family val="2"/>
        <scheme val="minor"/>
      </rPr>
      <t xml:space="preserve"> </t>
    </r>
    <r>
      <rPr>
        <sz val="10"/>
        <rFont val="Arial"/>
        <family val="2"/>
      </rPr>
      <t xml:space="preserve">/ € 7,99 [A] / </t>
    </r>
    <r>
      <rPr>
        <sz val="11"/>
        <rFont val="Calibri"/>
        <family val="2"/>
        <scheme val="minor"/>
      </rPr>
      <t xml:space="preserve"> </t>
    </r>
    <r>
      <rPr>
        <sz val="10"/>
        <rFont val="Arial"/>
        <family val="2"/>
      </rPr>
      <t>CHF 11,90(UVP)</t>
    </r>
    <r>
      <rPr>
        <sz val="11"/>
        <rFont val="Calibri"/>
        <family val="2"/>
        <scheme val="minor"/>
      </rPr>
      <t xml:space="preserve">
</t>
    </r>
    <r>
      <rPr>
        <sz val="11"/>
        <rFont val="Calibri"/>
        <family val="2"/>
        <scheme val="minor"/>
      </rPr>
      <t>ca. 64 Seiten</t>
    </r>
    <r>
      <rPr>
        <sz val="11"/>
        <rFont val="Calibri"/>
        <family val="2"/>
        <scheme val="minor"/>
      </rPr>
      <t xml:space="preserve">
</t>
    </r>
  </si>
  <si>
    <t>9783809453581</t>
  </si>
  <si>
    <t>9&lt;HTOILJ=efdfib&gt;</t>
  </si>
  <si>
    <t>1421  -  Ratgeber/Natur/Garten</t>
  </si>
  <si>
    <t>Tschüss Schnecken! Hallo knackig-frisches Gemüse! Für alle Gärtnerinnen und Gärtner, die es satthaben, nur angeknabberte Setzlinge und Salatblätter vorzufinden. Dieses Buch bietet 50 Tipps, wie man die glibberigen Gäste im eigenen Garten loswerden kann. Da findet jede und jeder die passende Methode, sei es die Bierfalle, der Einsatz von Eierschalen, Asche, Mulch ... Maryline und Roland Motte schreiben kurzweilig, informativ und durchaus humorvoll, wenn z. B. – natürlich mit einem zwinkernden Auge - das Schneckenwerfen in Nachbars Garten erörtert wird.</t>
  </si>
  <si>
    <t/>
  </si>
  <si>
    <r>
      <rPr>
        <b/>
        <sz val="11"/>
        <rFont val="Calibri"/>
        <family val="2"/>
        <scheme val="minor"/>
      </rPr>
      <t>Robert KOCH</t>
    </r>
    <r>
      <rPr>
        <b/>
        <sz val="11"/>
        <rFont val="Calibri"/>
        <family val="2"/>
        <scheme val="minor"/>
      </rPr>
      <t xml:space="preserve"> </t>
    </r>
    <r>
      <rPr>
        <sz val="11"/>
        <rFont val="Calibri"/>
        <family val="2"/>
        <scheme val="minor"/>
      </rPr>
      <t xml:space="preserve">
</t>
    </r>
    <r>
      <rPr>
        <u/>
        <sz val="11"/>
        <rFont val="Calibri"/>
        <family val="2"/>
        <scheme val="minor"/>
      </rPr>
      <t>Gärtnern auf der Fensterbank. Gemüse, Salate, Kräuter &amp; Co.</t>
    </r>
    <r>
      <rPr>
        <u/>
        <sz val="11"/>
        <rFont val="Calibri"/>
        <family val="2"/>
        <scheme val="minor"/>
      </rPr>
      <t xml:space="preserve">
</t>
    </r>
    <r>
      <rPr>
        <sz val="11"/>
        <rFont val="Calibri"/>
        <family val="2"/>
        <scheme val="minor"/>
      </rPr>
      <t>Bassermann MA</t>
    </r>
    <r>
      <rPr>
        <sz val="11"/>
        <rFont val="Calibri"/>
        <family val="2"/>
        <scheme val="minor"/>
      </rPr>
      <t xml:space="preserve">
</t>
    </r>
    <r>
      <rPr>
        <sz val="11"/>
        <rFont val="Calibri"/>
        <family val="2"/>
        <scheme val="minor"/>
      </rPr>
      <t>ET: 29. Januar 2025</t>
    </r>
    <r>
      <rPr>
        <sz val="11"/>
        <rFont val="Calibri"/>
        <family val="2"/>
        <scheme val="minor"/>
      </rPr>
      <t xml:space="preserve">
</t>
    </r>
    <r>
      <rPr>
        <sz val="11"/>
        <rFont val="Calibri"/>
        <family val="2"/>
        <scheme val="minor"/>
      </rPr>
      <t>ISBN: 978-3-8094-4953-9</t>
    </r>
    <r>
      <rPr>
        <sz val="11"/>
        <rFont val="Calibri"/>
        <family val="2"/>
        <scheme val="minor"/>
      </rPr>
      <t xml:space="preserve">
</t>
    </r>
    <r>
      <rPr>
        <sz val="10"/>
        <rFont val="Arial"/>
        <family val="2"/>
      </rPr>
      <t xml:space="preserve">€ 7,99 [D] </t>
    </r>
    <r>
      <rPr>
        <sz val="11"/>
        <rFont val="Calibri"/>
        <family val="2"/>
        <scheme val="minor"/>
      </rPr>
      <t xml:space="preserve"> </t>
    </r>
    <r>
      <rPr>
        <sz val="10"/>
        <rFont val="Arial"/>
        <family val="2"/>
      </rPr>
      <t xml:space="preserve">/ € 7,99 [A] / </t>
    </r>
    <r>
      <rPr>
        <sz val="11"/>
        <rFont val="Calibri"/>
        <family val="2"/>
        <scheme val="minor"/>
      </rPr>
      <t xml:space="preserve"> </t>
    </r>
    <r>
      <rPr>
        <sz val="10"/>
        <rFont val="Arial"/>
        <family val="2"/>
      </rPr>
      <t>CHF 11,90(UVP)</t>
    </r>
    <r>
      <rPr>
        <sz val="11"/>
        <rFont val="Calibri"/>
        <family val="2"/>
        <scheme val="minor"/>
      </rPr>
      <t xml:space="preserve">
</t>
    </r>
    <r>
      <rPr>
        <sz val="11"/>
        <rFont val="Calibri"/>
        <family val="2"/>
        <scheme val="minor"/>
      </rPr>
      <t>ca. 96 Seiten</t>
    </r>
    <r>
      <rPr>
        <sz val="11"/>
        <rFont val="Calibri"/>
        <family val="2"/>
        <scheme val="minor"/>
      </rPr>
      <t xml:space="preserve">
</t>
    </r>
  </si>
  <si>
    <t>9783809449539</t>
  </si>
  <si>
    <t>9&lt;HTOILJ=eejfdj&gt;</t>
  </si>
  <si>
    <t>1421  -  Ratgeber/Natur/Garten</t>
  </si>
  <si>
    <t>Weder Balkon noch Garten vorhanden und trotzdem Lust auf frische Leckereien in Bioqualität? Kein Problem, denn dann ist Gärtnern auf der Fensterbank angesagt! Robert Koch gibt viele Tipps und Tricks, was alles in Kästen und Töpfen wächst und wie Gemüse, Salate, Kräuter, Obst und essbare Blüten problemlos auf kleinstem Raum angebaut werden können. Dabei werden tollen Pflanzkombis vorgestellt wie z. B. ein Tomaten-Rucola-Basilikum-Kasten. Da kommt der italienische Salatklassiker direkt vom Fensterbrett auf den Teller, oder wie wäre mit leckeren Zutaten für Smoothies oder Cocktails? Von der Aussaat bis zur erfolgreichen Ernte findet alles vor dem eigenen Fenster statt, wo nicht nur der Blick nach draußen viel Grünes und Buntes findet, sondern auch Bienen, Schmetterlinge und Co. sich freuen – ein köstlicher Genuss von Vitaminen und Aromen für alle Selbstversorger im Mini-Format.</t>
  </si>
  <si>
    <t/>
  </si>
  <si>
    <r>
      <rPr>
        <b/>
        <sz val="11"/>
        <rFont val="Calibri"/>
        <family val="2"/>
        <scheme val="minor"/>
      </rPr>
      <t>Diana Meier-Soriat</t>
    </r>
    <r>
      <rPr>
        <b/>
        <sz val="11"/>
        <rFont val="Calibri"/>
        <family val="2"/>
        <scheme val="minor"/>
      </rPr>
      <t xml:space="preserve"> </t>
    </r>
    <r>
      <rPr>
        <sz val="11"/>
        <rFont val="Calibri"/>
        <family val="2"/>
        <scheme val="minor"/>
      </rPr>
      <t xml:space="preserve">
</t>
    </r>
    <r>
      <rPr>
        <u/>
        <sz val="11"/>
        <rFont val="Calibri"/>
        <family val="2"/>
        <scheme val="minor"/>
      </rPr>
      <t>Mein Kräuter-Jahr  - Das informative Bullet Journal - Monat für Monat</t>
    </r>
    <r>
      <rPr>
        <u/>
        <sz val="11"/>
        <rFont val="Calibri"/>
        <family val="2"/>
        <scheme val="minor"/>
      </rPr>
      <t xml:space="preserve">
</t>
    </r>
    <r>
      <rPr>
        <sz val="11"/>
        <rFont val="Calibri"/>
        <family val="2"/>
        <scheme val="minor"/>
      </rPr>
      <t>Bassermann MA</t>
    </r>
    <r>
      <rPr>
        <sz val="11"/>
        <rFont val="Calibri"/>
        <family val="2"/>
        <scheme val="minor"/>
      </rPr>
      <t xml:space="preserve">
</t>
    </r>
    <r>
      <rPr>
        <sz val="11"/>
        <rFont val="Calibri"/>
        <family val="2"/>
        <scheme val="minor"/>
      </rPr>
      <t>ET: 12. Februar 2025</t>
    </r>
    <r>
      <rPr>
        <sz val="11"/>
        <rFont val="Calibri"/>
        <family val="2"/>
        <scheme val="minor"/>
      </rPr>
      <t xml:space="preserve">
</t>
    </r>
    <r>
      <rPr>
        <sz val="11"/>
        <rFont val="Calibri"/>
        <family val="2"/>
        <scheme val="minor"/>
      </rPr>
      <t>ISBN: 978-3-8094-4985-0</t>
    </r>
    <r>
      <rPr>
        <sz val="11"/>
        <rFont val="Calibri"/>
        <family val="2"/>
        <scheme val="minor"/>
      </rPr>
      <t xml:space="preserve">
</t>
    </r>
    <r>
      <rPr>
        <sz val="10"/>
        <rFont val="Arial"/>
        <family val="2"/>
      </rPr>
      <t xml:space="preserve">€ 7,99 [D] </t>
    </r>
    <r>
      <rPr>
        <sz val="11"/>
        <rFont val="Calibri"/>
        <family val="2"/>
        <scheme val="minor"/>
      </rPr>
      <t xml:space="preserve"> </t>
    </r>
    <r>
      <rPr>
        <sz val="10"/>
        <rFont val="Arial"/>
        <family val="2"/>
      </rPr>
      <t xml:space="preserve">/ € 7,99 [A] / </t>
    </r>
    <r>
      <rPr>
        <sz val="11"/>
        <rFont val="Calibri"/>
        <family val="2"/>
        <scheme val="minor"/>
      </rPr>
      <t xml:space="preserve"> </t>
    </r>
    <r>
      <rPr>
        <sz val="10"/>
        <rFont val="Arial"/>
        <family val="2"/>
      </rPr>
      <t>CHF 11,90(UVP)</t>
    </r>
    <r>
      <rPr>
        <sz val="11"/>
        <rFont val="Calibri"/>
        <family val="2"/>
        <scheme val="minor"/>
      </rPr>
      <t xml:space="preserve">
</t>
    </r>
    <r>
      <rPr>
        <sz val="11"/>
        <rFont val="Calibri"/>
        <family val="2"/>
        <scheme val="minor"/>
      </rPr>
      <t>ca. 112 Seiten</t>
    </r>
    <r>
      <rPr>
        <sz val="11"/>
        <rFont val="Calibri"/>
        <family val="2"/>
        <scheme val="minor"/>
      </rPr>
      <t xml:space="preserve">
</t>
    </r>
  </si>
  <si>
    <t>9783809449850</t>
  </si>
  <si>
    <t>9&lt;HTOILJ=eejifa&gt;</t>
  </si>
  <si>
    <t>1421  -  Ratgeber/Natur/Garten</t>
  </si>
  <si>
    <t>Der Kräuter-Ratgeber der modernen Art. Sketchnoterin Diana Meier-Soriat bringt ihr gesammeltes Wissen rund um Kräutergarten und -küche im wahrsten Sinne des Wortes zu Papier: In Form eines Bullet Journals erfährt man hier alles, was im Laufe der 12 Monate im eigenen großen oder kleinen Kräuter-Paradies zu tun ist - mit anschaulichen Illustrationen und Infos, Checklisten, To do-Listen, Step-by-Step-Anleitungen, Rezepten und Platz für eigene Notizen. So macht die Gartenpraxis richtig Spaß!</t>
  </si>
  <si>
    <t/>
  </si>
  <si>
    <r>
      <rPr>
        <b/>
        <sz val="11"/>
        <rFont val="Calibri"/>
        <family val="2"/>
        <scheme val="minor"/>
      </rPr>
      <t>Martin Klein</t>
    </r>
    <r>
      <rPr>
        <b/>
        <sz val="11"/>
        <rFont val="Calibri"/>
        <family val="2"/>
        <scheme val="minor"/>
      </rPr>
      <t xml:space="preserve"> </t>
    </r>
    <r>
      <rPr>
        <sz val="11"/>
        <rFont val="Calibri"/>
        <family val="2"/>
        <scheme val="minor"/>
      </rPr>
      <t xml:space="preserve">
</t>
    </r>
    <r>
      <rPr>
        <u/>
        <sz val="11"/>
        <rFont val="Calibri"/>
        <family val="2"/>
        <scheme val="minor"/>
      </rPr>
      <t>Igel, Opa und ich</t>
    </r>
    <r>
      <rPr>
        <u/>
        <sz val="11"/>
        <rFont val="Calibri"/>
        <family val="2"/>
        <scheme val="minor"/>
      </rPr>
      <t xml:space="preserve">
</t>
    </r>
    <r>
      <rPr>
        <sz val="11"/>
        <rFont val="Calibri"/>
        <family val="2"/>
        <scheme val="minor"/>
      </rPr>
      <t>Tulipan</t>
    </r>
    <r>
      <rPr>
        <sz val="11"/>
        <rFont val="Calibri"/>
        <family val="2"/>
        <scheme val="minor"/>
      </rPr>
      <t xml:space="preserve">
</t>
    </r>
    <r>
      <rPr>
        <sz val="11"/>
        <rFont val="Calibri"/>
        <family val="2"/>
        <scheme val="minor"/>
      </rPr>
      <t>ET: 26. Februar 2025</t>
    </r>
    <r>
      <rPr>
        <sz val="11"/>
        <rFont val="Calibri"/>
        <family val="2"/>
        <scheme val="minor"/>
      </rPr>
      <t xml:space="preserve">
</t>
    </r>
    <r>
      <rPr>
        <sz val="11"/>
        <rFont val="Calibri"/>
        <family val="2"/>
        <scheme val="minor"/>
      </rPr>
      <t>ISBN: 978-3-86429-661-1</t>
    </r>
    <r>
      <rPr>
        <sz val="11"/>
        <rFont val="Calibri"/>
        <family val="2"/>
        <scheme val="minor"/>
      </rPr>
      <t xml:space="preserve">
</t>
    </r>
    <r>
      <rPr>
        <sz val="10"/>
        <rFont val="Arial"/>
        <family val="2"/>
      </rPr>
      <t xml:space="preserve">€ 16,00 [D] </t>
    </r>
    <r>
      <rPr>
        <sz val="11"/>
        <rFont val="Calibri"/>
        <family val="2"/>
        <scheme val="minor"/>
      </rPr>
      <t xml:space="preserve"> </t>
    </r>
    <r>
      <rPr>
        <sz val="10"/>
        <rFont val="Arial"/>
        <family val="2"/>
      </rPr>
      <t xml:space="preserve">/ € 16,50 [A] / </t>
    </r>
    <r>
      <rPr>
        <sz val="11"/>
        <rFont val="Calibri"/>
        <family val="2"/>
        <scheme val="minor"/>
      </rPr>
      <t xml:space="preserve"> </t>
    </r>
    <r>
      <rPr>
        <sz val="10"/>
        <rFont val="Arial"/>
        <family val="2"/>
      </rPr>
      <t>CHF 22,90(UVP)</t>
    </r>
    <r>
      <rPr>
        <sz val="11"/>
        <rFont val="Calibri"/>
        <family val="2"/>
        <scheme val="minor"/>
      </rPr>
      <t xml:space="preserve">
</t>
    </r>
    <r>
      <rPr>
        <sz val="11"/>
        <rFont val="Calibri"/>
        <family val="2"/>
        <scheme val="minor"/>
      </rPr>
      <t>ca. 32 Seiten</t>
    </r>
    <r>
      <rPr>
        <sz val="11"/>
        <rFont val="Calibri"/>
        <family val="2"/>
        <scheme val="minor"/>
      </rPr>
      <t xml:space="preserve">
</t>
    </r>
  </si>
  <si>
    <t>9783864296611</t>
  </si>
  <si>
    <t>9&lt;HTOIRE=cjggbb&gt;</t>
  </si>
  <si>
    <t>1210  -  Kinder- und Jugendbücher/Bilderbücher</t>
  </si>
  <si>
    <t>Im zeitigen Frühjahr taucht Herr Igel in Opas Garten auf, ein kleiner abgemagerter Kerl. Opa und Enkelkind ist schnell klar, dass er Hilfe braucht. Sie bauen ihm ein Haus aus Ziegelsteinen mit einem Handtuchbett, füttern ihn mit Katzenfutter und lesen ihm viele abenteuerliche Geschichten vor. So verbringen sie gemeinsam einen schönen Sommer. Als der Herbst kommt, wird es Zeit für Herrn Igels Winterschlaf. Doch wird er auch im nächsten Jahr wieder daraus erwachen?</t>
  </si>
  <si>
    <t/>
  </si>
  <si>
    <r>
      <rPr>
        <sz val="11"/>
        <rFont val="Calibri"/>
        <family val="2"/>
        <scheme val="minor"/>
      </rPr>
      <t xml:space="preserve">
</t>
    </r>
    <r>
      <rPr>
        <u/>
        <sz val="11"/>
        <rFont val="Calibri"/>
        <family val="2"/>
        <scheme val="minor"/>
      </rPr>
      <t>Die Rose</t>
    </r>
    <r>
      <rPr>
        <u/>
        <sz val="11"/>
        <rFont val="Calibri"/>
        <family val="2"/>
        <scheme val="minor"/>
      </rPr>
      <t xml:space="preserve">
</t>
    </r>
    <r>
      <rPr>
        <sz val="11"/>
        <rFont val="Calibri"/>
        <family val="2"/>
        <scheme val="minor"/>
      </rPr>
      <t>Prestel Verlag</t>
    </r>
    <r>
      <rPr>
        <sz val="11"/>
        <rFont val="Calibri"/>
        <family val="2"/>
        <scheme val="minor"/>
      </rPr>
      <t xml:space="preserve">
</t>
    </r>
    <r>
      <rPr>
        <sz val="11"/>
        <rFont val="Calibri"/>
        <family val="2"/>
        <scheme val="minor"/>
      </rPr>
      <t>ET: 10. September 2025</t>
    </r>
    <r>
      <rPr>
        <sz val="11"/>
        <rFont val="Calibri"/>
        <family val="2"/>
        <scheme val="minor"/>
      </rPr>
      <t xml:space="preserve">
</t>
    </r>
    <r>
      <rPr>
        <sz val="11"/>
        <rFont val="Calibri"/>
        <family val="2"/>
        <scheme val="minor"/>
      </rPr>
      <t>ISBN: 978-3-7913-7662-2</t>
    </r>
    <r>
      <rPr>
        <sz val="11"/>
        <rFont val="Calibri"/>
        <family val="2"/>
        <scheme val="minor"/>
      </rPr>
      <t xml:space="preserve">
</t>
    </r>
    <r>
      <rPr>
        <sz val="10"/>
        <rFont val="Arial"/>
        <family val="2"/>
      </rPr>
      <t xml:space="preserve">€ 45,00 [D] </t>
    </r>
    <r>
      <rPr>
        <sz val="11"/>
        <rFont val="Calibri"/>
        <family val="2"/>
        <scheme val="minor"/>
      </rPr>
      <t xml:space="preserve"> </t>
    </r>
    <r>
      <rPr>
        <sz val="10"/>
        <rFont val="Arial"/>
        <family val="2"/>
      </rPr>
      <t xml:space="preserve">/ € 46,30 [A] / </t>
    </r>
    <r>
      <rPr>
        <sz val="11"/>
        <rFont val="Calibri"/>
        <family val="2"/>
        <scheme val="minor"/>
      </rPr>
      <t xml:space="preserve"> </t>
    </r>
    <r>
      <rPr>
        <sz val="10"/>
        <rFont val="Arial"/>
        <family val="2"/>
      </rPr>
      <t>CHF 58,90(UVP)</t>
    </r>
    <r>
      <rPr>
        <sz val="11"/>
        <rFont val="Calibri"/>
        <family val="2"/>
        <scheme val="minor"/>
      </rPr>
      <t xml:space="preserve">
</t>
    </r>
    <r>
      <rPr>
        <sz val="11"/>
        <rFont val="Calibri"/>
        <family val="2"/>
        <scheme val="minor"/>
      </rPr>
      <t>ca. 248 Seiten</t>
    </r>
    <r>
      <rPr>
        <sz val="11"/>
        <rFont val="Calibri"/>
        <family val="2"/>
        <scheme val="minor"/>
      </rPr>
      <t xml:space="preserve">
</t>
    </r>
  </si>
  <si>
    <t>9783791376622</t>
  </si>
  <si>
    <t>9&lt;HTOHUB=dhggcc&gt;</t>
  </si>
  <si>
    <t>1580  -  Kunst</t>
  </si>
  <si>
    <r>
      <rPr>
        <b/>
        <sz val="10"/>
        <color rgb="FFFF0000"/>
        <rFont val="Arial"/>
        <family val="2"/>
      </rPr>
      <t xml:space="preserve">1. Platz </t>
    </r>
    <r>
      <rPr>
        <b/>
        <i/>
        <sz val="10"/>
        <color rgb="FFFF0000"/>
        <rFont val="Arial"/>
        <family val="2"/>
      </rPr>
      <t xml:space="preserve">Bestes Gartenbuch für Kinder </t>
    </r>
    <r>
      <rPr>
        <b/>
        <sz val="10"/>
        <color rgb="FFFF0000"/>
        <rFont val="Arial"/>
        <family val="2"/>
      </rPr>
      <t>2026 (Deutscher Gartenbuchpreis)</t>
    </r>
    <r>
      <rPr>
        <sz val="10"/>
        <rFont val="Arial"/>
        <family val="2"/>
      </rPr>
      <t xml:space="preserve">
Die Natur steckt voller kleiner und großer Rätsel. Hast du dich schon mal gefragt, wie aus einem winzigen Samen ein mächtiger Baum wird? Oder wie Blumen sich vermehren und warum Blätter grün sind? Weißt du, wovon sich Pilze ernähren oder wo Marienkäfer überwintern?
Der Natur-Erklärer gibt Antworten auf diese und viele weitere Fragen. Dieses liebevoll illustrierte Sachbuch nimmt die Natur ganz genau unter die Lupe. Kapitel für Kapitel gibt er zunächst einen Überblick über jedes Thema und beleuchtet dann detailliert einzelne Aspekte und Zusammenhänge. 
Informative, gut verständliche Texte und detailgenaue Illustrationen machen dieses Buch zum perfekten Begleiter für alle Neugierigen.  
</t>
    </r>
  </si>
  <si>
    <r>
      <rPr>
        <b/>
        <sz val="10"/>
        <color rgb="FFFF0000"/>
        <rFont val="Arial"/>
        <family val="2"/>
      </rPr>
      <t xml:space="preserve">2. </t>
    </r>
    <r>
      <rPr>
        <b/>
        <i/>
        <sz val="10"/>
        <color rgb="FFFF0000"/>
        <rFont val="Arial"/>
        <family val="2"/>
      </rPr>
      <t xml:space="preserve">Platz Bestes Gartenbuch für Kinder </t>
    </r>
    <r>
      <rPr>
        <b/>
        <sz val="10"/>
        <color rgb="FFFF0000"/>
        <rFont val="Arial"/>
        <family val="2"/>
      </rPr>
      <t>2026 (Deutscher Gartenbuchpreis)</t>
    </r>
    <r>
      <rPr>
        <sz val="10"/>
        <rFont val="Arial"/>
        <family val="2"/>
      </rPr>
      <t xml:space="preserve">
Ob pelzig, gebogen, geflügelt, winzig oder riesengroß – dieses Buch präsentiert die </t>
    </r>
    <r>
      <rPr>
        <b/>
        <sz val="10"/>
        <rFont val="Arial"/>
        <family val="2"/>
      </rPr>
      <t xml:space="preserve">unglaubliche Vielfalt </t>
    </r>
    <r>
      <rPr>
        <sz val="10"/>
        <rFont val="Arial"/>
        <family val="2"/>
      </rPr>
      <t xml:space="preserve">und die </t>
    </r>
    <r>
      <rPr>
        <b/>
        <sz val="10"/>
        <rFont val="Arial"/>
        <family val="2"/>
      </rPr>
      <t xml:space="preserve">wundersamen Eigenschaften </t>
    </r>
    <r>
      <rPr>
        <sz val="10"/>
        <rFont val="Arial"/>
        <family val="2"/>
      </rPr>
      <t xml:space="preserve">von fast 150 Samen aus aller Welt. Und es zeigt die </t>
    </r>
    <r>
      <rPr>
        <b/>
        <sz val="10"/>
        <rFont val="Arial"/>
        <family val="2"/>
      </rPr>
      <t>faszinierenden Verbreitungswege</t>
    </r>
    <r>
      <rPr>
        <sz val="10"/>
        <rFont val="Arial"/>
        <family val="2"/>
      </rPr>
      <t xml:space="preserve">, auf denen sie sich ihren Weg bahnen. Alle Samen werden durch </t>
    </r>
    <r>
      <rPr>
        <b/>
        <sz val="10"/>
        <rFont val="Arial"/>
        <family val="2"/>
      </rPr>
      <t xml:space="preserve">exquisite Illustrationen </t>
    </r>
    <r>
      <rPr>
        <sz val="10"/>
        <rFont val="Arial"/>
        <family val="2"/>
      </rPr>
      <t xml:space="preserve">zum Leben erweckt, die ihre filigranen Details und einzigartigen Eigenschaften einfangen.
Eine Naturkunde der Extraklasse: Dieser </t>
    </r>
    <r>
      <rPr>
        <b/>
        <sz val="10"/>
        <rFont val="Arial"/>
        <family val="2"/>
      </rPr>
      <t xml:space="preserve">atemberaubende Band </t>
    </r>
    <r>
      <rPr>
        <sz val="10"/>
        <rFont val="Arial"/>
        <family val="2"/>
      </rPr>
      <t xml:space="preserve">ist sowohl ein </t>
    </r>
    <r>
      <rPr>
        <b/>
        <sz val="10"/>
        <rFont val="Arial"/>
        <family val="2"/>
      </rPr>
      <t>illustriertes Herbarium</t>
    </r>
    <r>
      <rPr>
        <sz val="10"/>
        <rFont val="Arial"/>
        <family val="2"/>
      </rPr>
      <t xml:space="preserve">, eine </t>
    </r>
    <r>
      <rPr>
        <b/>
        <sz val="10"/>
        <rFont val="Arial"/>
        <family val="2"/>
      </rPr>
      <t xml:space="preserve">spannende Naturkunde </t>
    </r>
    <r>
      <rPr>
        <sz val="10"/>
        <rFont val="Arial"/>
        <family val="2"/>
      </rPr>
      <t xml:space="preserve">für Kinder als auch ein Kunstbuch! Nach </t>
    </r>
    <r>
      <rPr>
        <i/>
        <sz val="10"/>
        <rFont val="Arial"/>
        <family val="2"/>
      </rPr>
      <t>Colorama</t>
    </r>
    <r>
      <rPr>
        <sz val="10"/>
        <rFont val="Arial"/>
        <family val="2"/>
      </rPr>
      <t xml:space="preserve"> wird auch </t>
    </r>
    <r>
      <rPr>
        <i/>
        <sz val="10"/>
        <rFont val="Arial"/>
        <family val="2"/>
      </rPr>
      <t>Samen</t>
    </r>
    <r>
      <rPr>
        <sz val="10"/>
        <rFont val="Arial"/>
        <family val="2"/>
      </rPr>
      <t xml:space="preserve"> alle Bewunderer der grafischen Arbeit von Cruschiform begeistern. </t>
    </r>
  </si>
  <si>
    <r>
      <rPr>
        <b/>
        <sz val="11"/>
        <color rgb="FFFF0000"/>
        <rFont val="Calibri"/>
        <family val="2"/>
        <scheme val="minor"/>
      </rPr>
      <t>Bestes Buch über Gartengeschichte 2026 (Deutscher Gartenbuchpreis)</t>
    </r>
    <r>
      <rPr>
        <sz val="11"/>
        <color indexed="8"/>
        <rFont val="Calibri"/>
        <family val="2"/>
        <scheme val="minor"/>
      </rPr>
      <t xml:space="preserve">
Dieser </t>
    </r>
    <r>
      <rPr>
        <b/>
        <sz val="10"/>
        <rFont val="Arial"/>
        <family val="2"/>
      </rPr>
      <t xml:space="preserve">opulente Bildband </t>
    </r>
    <r>
      <rPr>
        <sz val="10"/>
        <rFont val="Arial"/>
        <family val="2"/>
      </rPr>
      <t xml:space="preserve">präsentiert eine </t>
    </r>
    <r>
      <rPr>
        <b/>
        <sz val="10"/>
        <rFont val="Arial"/>
        <family val="2"/>
      </rPr>
      <t>beeindruckende Sammlung von über 200 Motiven und Objekten</t>
    </r>
    <r>
      <rPr>
        <sz val="10"/>
        <rFont val="Arial"/>
        <family val="2"/>
      </rPr>
      <t xml:space="preserve">, die die ikonischste Blume der Welt von ihren zarten Blütenblättern bis zu ihren stacheligen Dornen in Szene setzen.  Vom eleganten Dior-Kleid und einer rosenverzierten Barbie bis zu antiken Mosaiken und viktorianischen Valentinskarten – </t>
    </r>
    <r>
      <rPr>
        <b/>
        <sz val="10"/>
        <rFont val="Arial"/>
        <family val="2"/>
      </rPr>
      <t>das Buch feiert die unverwechselbare Schönheit und Romantik der Rose in all ihren Facetten.</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7" x14ac:knownFonts="1">
    <font>
      <sz val="10"/>
      <name val="Arial"/>
    </font>
    <font>
      <b/>
      <sz val="12"/>
      <name val="Arial"/>
      <family val="2"/>
    </font>
    <font>
      <sz val="8"/>
      <color indexed="8"/>
      <name val="Arial"/>
      <family val="2"/>
    </font>
    <font>
      <sz val="8"/>
      <color indexed="8"/>
      <name val="Calibri"/>
      <family val="2"/>
      <scheme val="minor"/>
    </font>
    <font>
      <sz val="11"/>
      <color indexed="8"/>
      <name val="Calibri"/>
      <family val="2"/>
      <scheme val="minor"/>
    </font>
    <font>
      <sz val="11"/>
      <name val="Calibri"/>
      <family val="2"/>
      <scheme val="minor"/>
    </font>
    <font>
      <b/>
      <sz val="11"/>
      <name val="Calibri"/>
      <family val="2"/>
      <scheme val="minor"/>
    </font>
    <font>
      <u/>
      <sz val="11"/>
      <name val="Calibri"/>
      <family val="2"/>
      <scheme val="minor"/>
    </font>
    <font>
      <sz val="72"/>
      <name val="Code EAN Red"/>
    </font>
    <font>
      <b/>
      <sz val="11"/>
      <color indexed="8"/>
      <name val="Calibri"/>
      <family val="2"/>
      <scheme val="minor"/>
    </font>
    <font>
      <b/>
      <sz val="10"/>
      <name val="Arial"/>
      <family val="2"/>
    </font>
    <font>
      <i/>
      <sz val="10"/>
      <name val="Arial"/>
      <family val="2"/>
    </font>
    <font>
      <b/>
      <sz val="10"/>
      <color rgb="FFFF0000"/>
      <name val="Arial"/>
      <family val="2"/>
    </font>
    <font>
      <b/>
      <i/>
      <sz val="10"/>
      <color rgb="FFFF0000"/>
      <name val="Arial"/>
      <family val="2"/>
    </font>
    <font>
      <sz val="10"/>
      <color indexed="8"/>
      <name val="Arial"/>
      <family val="2"/>
    </font>
    <font>
      <b/>
      <sz val="11"/>
      <color rgb="FFFF0000"/>
      <name val="Calibri"/>
      <family val="2"/>
      <scheme val="minor"/>
    </font>
    <font>
      <sz val="10"/>
      <name val="Arial"/>
      <family val="2"/>
    </font>
  </fonts>
  <fills count="4">
    <fill>
      <patternFill patternType="none"/>
    </fill>
    <fill>
      <patternFill patternType="gray125"/>
    </fill>
    <fill>
      <patternFill patternType="solid">
        <fgColor indexed="43"/>
        <bgColor indexed="64"/>
      </patternFill>
    </fill>
    <fill>
      <patternFill patternType="solid">
        <fgColor indexed="22"/>
        <bgColor indexed="64"/>
      </patternFill>
    </fill>
  </fills>
  <borders count="2">
    <border>
      <left/>
      <right/>
      <top/>
      <bottom/>
      <diagonal/>
    </border>
    <border>
      <left style="thin">
        <color indexed="64"/>
      </left>
      <right style="thin">
        <color indexed="64"/>
      </right>
      <top style="thin">
        <color indexed="64"/>
      </top>
      <bottom style="thin">
        <color indexed="64"/>
      </bottom>
      <diagonal/>
    </border>
  </borders>
  <cellStyleXfs count="3">
    <xf numFmtId="0" fontId="0" fillId="0" borderId="0"/>
    <xf numFmtId="0" fontId="1" fillId="2" borderId="1">
      <alignment horizontal="left" textRotation="72"/>
    </xf>
    <xf numFmtId="49" fontId="2" fillId="0" borderId="1">
      <alignment horizontal="center" vertical="center" wrapText="1"/>
    </xf>
  </cellStyleXfs>
  <cellXfs count="14">
    <xf numFmtId="0" fontId="0" fillId="0" borderId="0" xfId="0"/>
    <xf numFmtId="0" fontId="3" fillId="0" borderId="0" xfId="0" applyFont="1" applyAlignment="1">
      <alignment vertical="center" wrapText="1"/>
    </xf>
    <xf numFmtId="0" fontId="3" fillId="0" borderId="0" xfId="0" applyFont="1" applyAlignment="1">
      <alignment vertical="center"/>
    </xf>
    <xf numFmtId="0" fontId="5" fillId="0" borderId="1" xfId="0" applyFont="1" applyBorder="1" applyAlignment="1">
      <alignment horizontal="left" vertical="top" wrapText="1"/>
    </xf>
    <xf numFmtId="0" fontId="4" fillId="0" borderId="0" xfId="0" applyFont="1" applyAlignment="1">
      <alignment vertical="center" wrapText="1"/>
    </xf>
    <xf numFmtId="1" fontId="6" fillId="3" borderId="1" xfId="0" applyNumberFormat="1" applyFont="1" applyFill="1" applyBorder="1" applyAlignment="1">
      <alignment horizontal="center" vertical="center" wrapText="1"/>
    </xf>
    <xf numFmtId="49" fontId="9" fillId="3" borderId="1" xfId="0" applyNumberFormat="1" applyFont="1" applyFill="1" applyBorder="1" applyAlignment="1">
      <alignment horizontal="center" vertical="center" wrapText="1"/>
    </xf>
    <xf numFmtId="2" fontId="6" fillId="3" borderId="1" xfId="0" applyNumberFormat="1" applyFont="1" applyFill="1" applyBorder="1" applyAlignment="1">
      <alignment horizontal="center" vertical="center" wrapText="1"/>
    </xf>
    <xf numFmtId="0" fontId="4" fillId="0" borderId="1" xfId="0" applyFont="1" applyBorder="1" applyAlignment="1">
      <alignment horizontal="center" vertical="top" wrapText="1"/>
    </xf>
    <xf numFmtId="0" fontId="8" fillId="0" borderId="1" xfId="0" applyFont="1" applyBorder="1" applyAlignment="1">
      <alignment horizontal="center" vertical="top" wrapText="1"/>
    </xf>
    <xf numFmtId="0" fontId="4" fillId="0" borderId="1" xfId="0" applyFont="1" applyBorder="1" applyAlignment="1">
      <alignment vertical="top" wrapText="1"/>
    </xf>
    <xf numFmtId="0" fontId="4" fillId="0" borderId="0" xfId="0" applyFont="1" applyAlignment="1">
      <alignment vertical="top" wrapText="1"/>
    </xf>
    <xf numFmtId="14" fontId="4" fillId="0" borderId="1" xfId="0" applyNumberFormat="1" applyFont="1" applyBorder="1" applyAlignment="1">
      <alignment horizontal="center" vertical="center" textRotation="90" wrapText="1"/>
    </xf>
    <xf numFmtId="0" fontId="14" fillId="0" borderId="1" xfId="0" applyFont="1" applyBorder="1" applyAlignment="1">
      <alignment vertical="top" wrapText="1"/>
    </xf>
  </cellXfs>
  <cellStyles count="3">
    <cellStyle name="1" xfId="1" xr:uid="{00000000-0005-0000-0000-000000000000}"/>
    <cellStyle name="Standard" xfId="0" builtinId="0"/>
    <cellStyle name="Stil 1" xfId="2" xr:uid="{00000000-0005-0000-0000-00000200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customXml" Target="../customXml/item3.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2.xml"/><Relationship Id="rId5" Type="http://schemas.openxmlformats.org/officeDocument/2006/relationships/customXml" Target="../customXml/item1.xml"/><Relationship Id="rId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18" Type="http://schemas.openxmlformats.org/officeDocument/2006/relationships/image" Target="../media/image18.png"/><Relationship Id="rId3" Type="http://schemas.openxmlformats.org/officeDocument/2006/relationships/image" Target="../media/image3.png"/><Relationship Id="rId21" Type="http://schemas.openxmlformats.org/officeDocument/2006/relationships/image" Target="../media/image21.png"/><Relationship Id="rId7" Type="http://schemas.openxmlformats.org/officeDocument/2006/relationships/image" Target="../media/image7.png"/><Relationship Id="rId12" Type="http://schemas.openxmlformats.org/officeDocument/2006/relationships/image" Target="../media/image12.png"/><Relationship Id="rId17" Type="http://schemas.openxmlformats.org/officeDocument/2006/relationships/image" Target="../media/image17.png"/><Relationship Id="rId2" Type="http://schemas.openxmlformats.org/officeDocument/2006/relationships/image" Target="../media/image2.png"/><Relationship Id="rId16" Type="http://schemas.openxmlformats.org/officeDocument/2006/relationships/image" Target="../media/image16.png"/><Relationship Id="rId20" Type="http://schemas.openxmlformats.org/officeDocument/2006/relationships/image" Target="../media/image20.png"/><Relationship Id="rId1" Type="http://schemas.openxmlformats.org/officeDocument/2006/relationships/image" Target="../media/image1.png"/><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23" Type="http://schemas.openxmlformats.org/officeDocument/2006/relationships/image" Target="../media/image23.png"/><Relationship Id="rId10" Type="http://schemas.openxmlformats.org/officeDocument/2006/relationships/image" Target="../media/image10.png"/><Relationship Id="rId19" Type="http://schemas.openxmlformats.org/officeDocument/2006/relationships/image" Target="../media/image19.png"/><Relationship Id="rId4" Type="http://schemas.openxmlformats.org/officeDocument/2006/relationships/image" Target="../media/image4.png"/><Relationship Id="rId9" Type="http://schemas.openxmlformats.org/officeDocument/2006/relationships/image" Target="../media/image9.png"/><Relationship Id="rId14" Type="http://schemas.openxmlformats.org/officeDocument/2006/relationships/image" Target="../media/image14.png"/><Relationship Id="rId22" Type="http://schemas.openxmlformats.org/officeDocument/2006/relationships/image" Target="../media/image22.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4.jpe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796290</xdr:colOff>
      <xdr:row>1</xdr:row>
      <xdr:rowOff>955548</xdr:rowOff>
    </xdr:to>
    <xdr:pic>
      <xdr:nvPicPr>
        <xdr:cNvPr id="2" name="sheet_picId_-1_0">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4</xdr:row>
      <xdr:rowOff>0</xdr:rowOff>
    </xdr:from>
    <xdr:to>
      <xdr:col>1</xdr:col>
      <xdr:colOff>796290</xdr:colOff>
      <xdr:row>4</xdr:row>
      <xdr:rowOff>557403</xdr:rowOff>
    </xdr:to>
    <xdr:pic>
      <xdr:nvPicPr>
        <xdr:cNvPr id="3" name="sheet_picId_-1_1">
          <a:extLst>
            <a:ext uri="{FF2B5EF4-FFF2-40B4-BE49-F238E27FC236}">
              <a16:creationId xmlns:a16="http://schemas.microsoft.com/office/drawing/2014/main" id="{00000000-0008-0000-0000-000003000000}"/>
            </a:ext>
          </a:extLst>
        </xdr:cNvPr>
        <xdr:cNvPicPr>
          <a:picLocks noChangeAspect="1" noChangeArrowheads="1"/>
        </xdr:cNvPicPr>
      </xdr:nvPicPr>
      <xdr:blipFill>
        <a:blip xmlns:r="http://schemas.openxmlformats.org/officeDocument/2006/relationships" r:embed="rId2"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5</xdr:row>
      <xdr:rowOff>0</xdr:rowOff>
    </xdr:from>
    <xdr:to>
      <xdr:col>1</xdr:col>
      <xdr:colOff>796290</xdr:colOff>
      <xdr:row>5</xdr:row>
      <xdr:rowOff>1259586</xdr:rowOff>
    </xdr:to>
    <xdr:pic>
      <xdr:nvPicPr>
        <xdr:cNvPr id="4" name="sheet_picId_-1_2">
          <a:extLst>
            <a:ext uri="{FF2B5EF4-FFF2-40B4-BE49-F238E27FC236}">
              <a16:creationId xmlns:a16="http://schemas.microsoft.com/office/drawing/2014/main" id="{00000000-0008-0000-0000-000004000000}"/>
            </a:ext>
          </a:extLst>
        </xdr:cNvPr>
        <xdr:cNvPicPr>
          <a:picLocks noChangeAspect="1" noChangeArrowheads="1"/>
        </xdr:cNvPicPr>
      </xdr:nvPicPr>
      <xdr:blipFill>
        <a:blip xmlns:r="http://schemas.openxmlformats.org/officeDocument/2006/relationships" r:embed="rId3"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6</xdr:row>
      <xdr:rowOff>0</xdr:rowOff>
    </xdr:from>
    <xdr:to>
      <xdr:col>1</xdr:col>
      <xdr:colOff>796290</xdr:colOff>
      <xdr:row>6</xdr:row>
      <xdr:rowOff>1216152</xdr:rowOff>
    </xdr:to>
    <xdr:pic>
      <xdr:nvPicPr>
        <xdr:cNvPr id="5" name="sheet_picId_-1_3">
          <a:extLst>
            <a:ext uri="{FF2B5EF4-FFF2-40B4-BE49-F238E27FC236}">
              <a16:creationId xmlns:a16="http://schemas.microsoft.com/office/drawing/2014/main" id="{00000000-0008-0000-0000-000005000000}"/>
            </a:ext>
          </a:extLst>
        </xdr:cNvPr>
        <xdr:cNvPicPr>
          <a:picLocks noChangeAspect="1" noChangeArrowheads="1"/>
        </xdr:cNvPicPr>
      </xdr:nvPicPr>
      <xdr:blipFill>
        <a:blip xmlns:r="http://schemas.openxmlformats.org/officeDocument/2006/relationships" r:embed="rId4"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7</xdr:row>
      <xdr:rowOff>0</xdr:rowOff>
    </xdr:from>
    <xdr:to>
      <xdr:col>1</xdr:col>
      <xdr:colOff>796290</xdr:colOff>
      <xdr:row>7</xdr:row>
      <xdr:rowOff>1205294</xdr:rowOff>
    </xdr:to>
    <xdr:pic>
      <xdr:nvPicPr>
        <xdr:cNvPr id="6" name="sheet_picId_-1_4">
          <a:extLst>
            <a:ext uri="{FF2B5EF4-FFF2-40B4-BE49-F238E27FC236}">
              <a16:creationId xmlns:a16="http://schemas.microsoft.com/office/drawing/2014/main" id="{00000000-0008-0000-0000-000006000000}"/>
            </a:ext>
          </a:extLst>
        </xdr:cNvPr>
        <xdr:cNvPicPr>
          <a:picLocks noChangeAspect="1" noChangeArrowheads="1"/>
        </xdr:cNvPicPr>
      </xdr:nvPicPr>
      <xdr:blipFill>
        <a:blip xmlns:r="http://schemas.openxmlformats.org/officeDocument/2006/relationships" r:embed="rId5"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8</xdr:row>
      <xdr:rowOff>0</xdr:rowOff>
    </xdr:from>
    <xdr:to>
      <xdr:col>1</xdr:col>
      <xdr:colOff>796290</xdr:colOff>
      <xdr:row>8</xdr:row>
      <xdr:rowOff>1263206</xdr:rowOff>
    </xdr:to>
    <xdr:pic>
      <xdr:nvPicPr>
        <xdr:cNvPr id="7" name="sheet_picId_-1_5">
          <a:extLst>
            <a:ext uri="{FF2B5EF4-FFF2-40B4-BE49-F238E27FC236}">
              <a16:creationId xmlns:a16="http://schemas.microsoft.com/office/drawing/2014/main" id="{00000000-0008-0000-0000-000007000000}"/>
            </a:ext>
          </a:extLst>
        </xdr:cNvPr>
        <xdr:cNvPicPr>
          <a:picLocks noChangeAspect="1" noChangeArrowheads="1"/>
        </xdr:cNvPicPr>
      </xdr:nvPicPr>
      <xdr:blipFill>
        <a:blip xmlns:r="http://schemas.openxmlformats.org/officeDocument/2006/relationships" r:embed="rId6"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9</xdr:row>
      <xdr:rowOff>0</xdr:rowOff>
    </xdr:from>
    <xdr:to>
      <xdr:col>1</xdr:col>
      <xdr:colOff>796290</xdr:colOff>
      <xdr:row>9</xdr:row>
      <xdr:rowOff>1179957</xdr:rowOff>
    </xdr:to>
    <xdr:pic>
      <xdr:nvPicPr>
        <xdr:cNvPr id="8" name="sheet_picId_-1_6">
          <a:extLst>
            <a:ext uri="{FF2B5EF4-FFF2-40B4-BE49-F238E27FC236}">
              <a16:creationId xmlns:a16="http://schemas.microsoft.com/office/drawing/2014/main" id="{00000000-0008-0000-0000-000008000000}"/>
            </a:ext>
          </a:extLst>
        </xdr:cNvPr>
        <xdr:cNvPicPr>
          <a:picLocks noChangeAspect="1" noChangeArrowheads="1"/>
        </xdr:cNvPicPr>
      </xdr:nvPicPr>
      <xdr:blipFill>
        <a:blip xmlns:r="http://schemas.openxmlformats.org/officeDocument/2006/relationships" r:embed="rId7"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10</xdr:row>
      <xdr:rowOff>0</xdr:rowOff>
    </xdr:from>
    <xdr:to>
      <xdr:col>1</xdr:col>
      <xdr:colOff>796290</xdr:colOff>
      <xdr:row>10</xdr:row>
      <xdr:rowOff>1252347</xdr:rowOff>
    </xdr:to>
    <xdr:pic>
      <xdr:nvPicPr>
        <xdr:cNvPr id="9" name="sheet_picId_-1_7">
          <a:extLst>
            <a:ext uri="{FF2B5EF4-FFF2-40B4-BE49-F238E27FC236}">
              <a16:creationId xmlns:a16="http://schemas.microsoft.com/office/drawing/2014/main" id="{00000000-0008-0000-0000-000009000000}"/>
            </a:ext>
          </a:extLst>
        </xdr:cNvPr>
        <xdr:cNvPicPr>
          <a:picLocks noChangeAspect="1" noChangeArrowheads="1"/>
        </xdr:cNvPicPr>
      </xdr:nvPicPr>
      <xdr:blipFill>
        <a:blip xmlns:r="http://schemas.openxmlformats.org/officeDocument/2006/relationships" r:embed="rId8"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11</xdr:row>
      <xdr:rowOff>0</xdr:rowOff>
    </xdr:from>
    <xdr:to>
      <xdr:col>1</xdr:col>
      <xdr:colOff>796290</xdr:colOff>
      <xdr:row>11</xdr:row>
      <xdr:rowOff>1259586</xdr:rowOff>
    </xdr:to>
    <xdr:pic>
      <xdr:nvPicPr>
        <xdr:cNvPr id="10" name="sheet_picId_-1_8">
          <a:extLst>
            <a:ext uri="{FF2B5EF4-FFF2-40B4-BE49-F238E27FC236}">
              <a16:creationId xmlns:a16="http://schemas.microsoft.com/office/drawing/2014/main" id="{00000000-0008-0000-0000-00000A000000}"/>
            </a:ext>
          </a:extLst>
        </xdr:cNvPr>
        <xdr:cNvPicPr>
          <a:picLocks noChangeAspect="1" noChangeArrowheads="1"/>
        </xdr:cNvPicPr>
      </xdr:nvPicPr>
      <xdr:blipFill>
        <a:blip xmlns:r="http://schemas.openxmlformats.org/officeDocument/2006/relationships" r:embed="rId9"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12</xdr:row>
      <xdr:rowOff>0</xdr:rowOff>
    </xdr:from>
    <xdr:to>
      <xdr:col>1</xdr:col>
      <xdr:colOff>796290</xdr:colOff>
      <xdr:row>12</xdr:row>
      <xdr:rowOff>1107567</xdr:rowOff>
    </xdr:to>
    <xdr:pic>
      <xdr:nvPicPr>
        <xdr:cNvPr id="11" name="sheet_picId_-1_9">
          <a:extLst>
            <a:ext uri="{FF2B5EF4-FFF2-40B4-BE49-F238E27FC236}">
              <a16:creationId xmlns:a16="http://schemas.microsoft.com/office/drawing/2014/main" id="{00000000-0008-0000-0000-00000B000000}"/>
            </a:ext>
          </a:extLst>
        </xdr:cNvPr>
        <xdr:cNvPicPr>
          <a:picLocks noChangeAspect="1" noChangeArrowheads="1"/>
        </xdr:cNvPicPr>
      </xdr:nvPicPr>
      <xdr:blipFill>
        <a:blip xmlns:r="http://schemas.openxmlformats.org/officeDocument/2006/relationships" r:embed="rId10"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13</xdr:row>
      <xdr:rowOff>0</xdr:rowOff>
    </xdr:from>
    <xdr:to>
      <xdr:col>1</xdr:col>
      <xdr:colOff>796290</xdr:colOff>
      <xdr:row>13</xdr:row>
      <xdr:rowOff>1107567</xdr:rowOff>
    </xdr:to>
    <xdr:pic>
      <xdr:nvPicPr>
        <xdr:cNvPr id="12" name="sheet_picId_-1_10">
          <a:extLst>
            <a:ext uri="{FF2B5EF4-FFF2-40B4-BE49-F238E27FC236}">
              <a16:creationId xmlns:a16="http://schemas.microsoft.com/office/drawing/2014/main" id="{00000000-0008-0000-0000-00000C000000}"/>
            </a:ext>
          </a:extLst>
        </xdr:cNvPr>
        <xdr:cNvPicPr>
          <a:picLocks noChangeAspect="1" noChangeArrowheads="1"/>
        </xdr:cNvPicPr>
      </xdr:nvPicPr>
      <xdr:blipFill>
        <a:blip xmlns:r="http://schemas.openxmlformats.org/officeDocument/2006/relationships" r:embed="rId11"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14</xdr:row>
      <xdr:rowOff>0</xdr:rowOff>
    </xdr:from>
    <xdr:to>
      <xdr:col>1</xdr:col>
      <xdr:colOff>796290</xdr:colOff>
      <xdr:row>14</xdr:row>
      <xdr:rowOff>991743</xdr:rowOff>
    </xdr:to>
    <xdr:pic>
      <xdr:nvPicPr>
        <xdr:cNvPr id="13" name="sheet_picId_-1_11">
          <a:extLst>
            <a:ext uri="{FF2B5EF4-FFF2-40B4-BE49-F238E27FC236}">
              <a16:creationId xmlns:a16="http://schemas.microsoft.com/office/drawing/2014/main" id="{00000000-0008-0000-0000-00000D000000}"/>
            </a:ext>
          </a:extLst>
        </xdr:cNvPr>
        <xdr:cNvPicPr>
          <a:picLocks noChangeAspect="1" noChangeArrowheads="1"/>
        </xdr:cNvPicPr>
      </xdr:nvPicPr>
      <xdr:blipFill>
        <a:blip xmlns:r="http://schemas.openxmlformats.org/officeDocument/2006/relationships" r:embed="rId12"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2</xdr:row>
      <xdr:rowOff>0</xdr:rowOff>
    </xdr:from>
    <xdr:to>
      <xdr:col>1</xdr:col>
      <xdr:colOff>796290</xdr:colOff>
      <xdr:row>2</xdr:row>
      <xdr:rowOff>886778</xdr:rowOff>
    </xdr:to>
    <xdr:pic>
      <xdr:nvPicPr>
        <xdr:cNvPr id="14" name="sheet_picId_-1_12">
          <a:extLst>
            <a:ext uri="{FF2B5EF4-FFF2-40B4-BE49-F238E27FC236}">
              <a16:creationId xmlns:a16="http://schemas.microsoft.com/office/drawing/2014/main" id="{00000000-0008-0000-0000-00000E000000}"/>
            </a:ext>
          </a:extLst>
        </xdr:cNvPr>
        <xdr:cNvPicPr>
          <a:picLocks noChangeAspect="1" noChangeArrowheads="1"/>
        </xdr:cNvPicPr>
      </xdr:nvPicPr>
      <xdr:blipFill>
        <a:blip xmlns:r="http://schemas.openxmlformats.org/officeDocument/2006/relationships" r:embed="rId13"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15</xdr:row>
      <xdr:rowOff>0</xdr:rowOff>
    </xdr:from>
    <xdr:to>
      <xdr:col>1</xdr:col>
      <xdr:colOff>796290</xdr:colOff>
      <xdr:row>15</xdr:row>
      <xdr:rowOff>1031558</xdr:rowOff>
    </xdr:to>
    <xdr:pic>
      <xdr:nvPicPr>
        <xdr:cNvPr id="15" name="sheet_picId_-1_13">
          <a:extLst>
            <a:ext uri="{FF2B5EF4-FFF2-40B4-BE49-F238E27FC236}">
              <a16:creationId xmlns:a16="http://schemas.microsoft.com/office/drawing/2014/main" id="{00000000-0008-0000-0000-00000F000000}"/>
            </a:ext>
          </a:extLst>
        </xdr:cNvPr>
        <xdr:cNvPicPr>
          <a:picLocks noChangeAspect="1" noChangeArrowheads="1"/>
        </xdr:cNvPicPr>
      </xdr:nvPicPr>
      <xdr:blipFill>
        <a:blip xmlns:r="http://schemas.openxmlformats.org/officeDocument/2006/relationships" r:embed="rId14"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16</xdr:row>
      <xdr:rowOff>0</xdr:rowOff>
    </xdr:from>
    <xdr:to>
      <xdr:col>1</xdr:col>
      <xdr:colOff>796290</xdr:colOff>
      <xdr:row>16</xdr:row>
      <xdr:rowOff>1078611</xdr:rowOff>
    </xdr:to>
    <xdr:pic>
      <xdr:nvPicPr>
        <xdr:cNvPr id="16" name="sheet_picId_-1_14">
          <a:extLst>
            <a:ext uri="{FF2B5EF4-FFF2-40B4-BE49-F238E27FC236}">
              <a16:creationId xmlns:a16="http://schemas.microsoft.com/office/drawing/2014/main" id="{00000000-0008-0000-0000-000010000000}"/>
            </a:ext>
          </a:extLst>
        </xdr:cNvPr>
        <xdr:cNvPicPr>
          <a:picLocks noChangeAspect="1" noChangeArrowheads="1"/>
        </xdr:cNvPicPr>
      </xdr:nvPicPr>
      <xdr:blipFill>
        <a:blip xmlns:r="http://schemas.openxmlformats.org/officeDocument/2006/relationships" r:embed="rId15"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17</xdr:row>
      <xdr:rowOff>0</xdr:rowOff>
    </xdr:from>
    <xdr:to>
      <xdr:col>1</xdr:col>
      <xdr:colOff>796290</xdr:colOff>
      <xdr:row>17</xdr:row>
      <xdr:rowOff>1031558</xdr:rowOff>
    </xdr:to>
    <xdr:pic>
      <xdr:nvPicPr>
        <xdr:cNvPr id="17" name="sheet_picId_-1_15">
          <a:extLst>
            <a:ext uri="{FF2B5EF4-FFF2-40B4-BE49-F238E27FC236}">
              <a16:creationId xmlns:a16="http://schemas.microsoft.com/office/drawing/2014/main" id="{00000000-0008-0000-0000-000011000000}"/>
            </a:ext>
          </a:extLst>
        </xdr:cNvPr>
        <xdr:cNvPicPr>
          <a:picLocks noChangeAspect="1" noChangeArrowheads="1"/>
        </xdr:cNvPicPr>
      </xdr:nvPicPr>
      <xdr:blipFill>
        <a:blip xmlns:r="http://schemas.openxmlformats.org/officeDocument/2006/relationships" r:embed="rId16"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18</xdr:row>
      <xdr:rowOff>0</xdr:rowOff>
    </xdr:from>
    <xdr:to>
      <xdr:col>1</xdr:col>
      <xdr:colOff>796290</xdr:colOff>
      <xdr:row>18</xdr:row>
      <xdr:rowOff>1009840</xdr:rowOff>
    </xdr:to>
    <xdr:pic>
      <xdr:nvPicPr>
        <xdr:cNvPr id="18" name="sheet_picId_-1_16">
          <a:extLst>
            <a:ext uri="{FF2B5EF4-FFF2-40B4-BE49-F238E27FC236}">
              <a16:creationId xmlns:a16="http://schemas.microsoft.com/office/drawing/2014/main" id="{00000000-0008-0000-0000-000012000000}"/>
            </a:ext>
          </a:extLst>
        </xdr:cNvPr>
        <xdr:cNvPicPr>
          <a:picLocks noChangeAspect="1" noChangeArrowheads="1"/>
        </xdr:cNvPicPr>
      </xdr:nvPicPr>
      <xdr:blipFill>
        <a:blip xmlns:r="http://schemas.openxmlformats.org/officeDocument/2006/relationships" r:embed="rId17"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19</xdr:row>
      <xdr:rowOff>0</xdr:rowOff>
    </xdr:from>
    <xdr:to>
      <xdr:col>1</xdr:col>
      <xdr:colOff>796290</xdr:colOff>
      <xdr:row>19</xdr:row>
      <xdr:rowOff>998982</xdr:rowOff>
    </xdr:to>
    <xdr:pic>
      <xdr:nvPicPr>
        <xdr:cNvPr id="19" name="sheet_picId_-1_17">
          <a:extLst>
            <a:ext uri="{FF2B5EF4-FFF2-40B4-BE49-F238E27FC236}">
              <a16:creationId xmlns:a16="http://schemas.microsoft.com/office/drawing/2014/main" id="{00000000-0008-0000-0000-000013000000}"/>
            </a:ext>
          </a:extLst>
        </xdr:cNvPr>
        <xdr:cNvPicPr>
          <a:picLocks noChangeAspect="1" noChangeArrowheads="1"/>
        </xdr:cNvPicPr>
      </xdr:nvPicPr>
      <xdr:blipFill>
        <a:blip xmlns:r="http://schemas.openxmlformats.org/officeDocument/2006/relationships" r:embed="rId18"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20</xdr:row>
      <xdr:rowOff>0</xdr:rowOff>
    </xdr:from>
    <xdr:to>
      <xdr:col>1</xdr:col>
      <xdr:colOff>796290</xdr:colOff>
      <xdr:row>20</xdr:row>
      <xdr:rowOff>796290</xdr:rowOff>
    </xdr:to>
    <xdr:pic>
      <xdr:nvPicPr>
        <xdr:cNvPr id="20" name="sheet_picId_-1_18">
          <a:extLst>
            <a:ext uri="{FF2B5EF4-FFF2-40B4-BE49-F238E27FC236}">
              <a16:creationId xmlns:a16="http://schemas.microsoft.com/office/drawing/2014/main" id="{00000000-0008-0000-0000-000014000000}"/>
            </a:ext>
          </a:extLst>
        </xdr:cNvPr>
        <xdr:cNvPicPr>
          <a:picLocks noChangeAspect="1" noChangeArrowheads="1"/>
        </xdr:cNvPicPr>
      </xdr:nvPicPr>
      <xdr:blipFill>
        <a:blip xmlns:r="http://schemas.openxmlformats.org/officeDocument/2006/relationships" r:embed="rId19"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21</xdr:row>
      <xdr:rowOff>0</xdr:rowOff>
    </xdr:from>
    <xdr:to>
      <xdr:col>1</xdr:col>
      <xdr:colOff>796290</xdr:colOff>
      <xdr:row>21</xdr:row>
      <xdr:rowOff>998982</xdr:rowOff>
    </xdr:to>
    <xdr:pic>
      <xdr:nvPicPr>
        <xdr:cNvPr id="21" name="sheet_picId_-1_19">
          <a:extLst>
            <a:ext uri="{FF2B5EF4-FFF2-40B4-BE49-F238E27FC236}">
              <a16:creationId xmlns:a16="http://schemas.microsoft.com/office/drawing/2014/main" id="{00000000-0008-0000-0000-000015000000}"/>
            </a:ext>
          </a:extLst>
        </xdr:cNvPr>
        <xdr:cNvPicPr>
          <a:picLocks noChangeAspect="1" noChangeArrowheads="1"/>
        </xdr:cNvPicPr>
      </xdr:nvPicPr>
      <xdr:blipFill>
        <a:blip xmlns:r="http://schemas.openxmlformats.org/officeDocument/2006/relationships" r:embed="rId20"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22</xdr:row>
      <xdr:rowOff>0</xdr:rowOff>
    </xdr:from>
    <xdr:to>
      <xdr:col>1</xdr:col>
      <xdr:colOff>796290</xdr:colOff>
      <xdr:row>22</xdr:row>
      <xdr:rowOff>1107567</xdr:rowOff>
    </xdr:to>
    <xdr:pic>
      <xdr:nvPicPr>
        <xdr:cNvPr id="22" name="sheet_picId_-1_20">
          <a:extLst>
            <a:ext uri="{FF2B5EF4-FFF2-40B4-BE49-F238E27FC236}">
              <a16:creationId xmlns:a16="http://schemas.microsoft.com/office/drawing/2014/main" id="{00000000-0008-0000-0000-000016000000}"/>
            </a:ext>
          </a:extLst>
        </xdr:cNvPr>
        <xdr:cNvPicPr>
          <a:picLocks noChangeAspect="1" noChangeArrowheads="1"/>
        </xdr:cNvPicPr>
      </xdr:nvPicPr>
      <xdr:blipFill>
        <a:blip xmlns:r="http://schemas.openxmlformats.org/officeDocument/2006/relationships" r:embed="rId21"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0</xdr:colOff>
      <xdr:row>23</xdr:row>
      <xdr:rowOff>0</xdr:rowOff>
    </xdr:from>
    <xdr:to>
      <xdr:col>1</xdr:col>
      <xdr:colOff>796290</xdr:colOff>
      <xdr:row>23</xdr:row>
      <xdr:rowOff>727520</xdr:rowOff>
    </xdr:to>
    <xdr:pic>
      <xdr:nvPicPr>
        <xdr:cNvPr id="23" name="sheet_picId_-1_21">
          <a:extLst>
            <a:ext uri="{FF2B5EF4-FFF2-40B4-BE49-F238E27FC236}">
              <a16:creationId xmlns:a16="http://schemas.microsoft.com/office/drawing/2014/main" id="{00000000-0008-0000-0000-000017000000}"/>
            </a:ext>
          </a:extLst>
        </xdr:cNvPr>
        <xdr:cNvPicPr>
          <a:picLocks noChangeAspect="1" noChangeArrowheads="1"/>
        </xdr:cNvPicPr>
      </xdr:nvPicPr>
      <xdr:blipFill>
        <a:blip xmlns:r="http://schemas.openxmlformats.org/officeDocument/2006/relationships" r:embed="rId22" cstate="print"/>
        <a:srcRect/>
        <a:stretch>
          <a:fillRect/>
        </a:stretch>
      </xdr:blipFill>
      <xdr:spPr bwMode="auto">
        <a:xfrm>
          <a:off x="0" y="0"/>
          <a:ext cx="0" cy="0"/>
        </a:xfrm>
        <a:prstGeom prst="rect">
          <a:avLst/>
        </a:prstGeom>
        <a:noFill/>
        <a:ln w="8525">
          <a:noFill/>
          <a:miter lim="800000"/>
          <a:headEnd/>
          <a:tailEnd/>
        </a:ln>
      </xdr:spPr>
    </xdr:pic>
    <xdr:clientData/>
  </xdr:twoCellAnchor>
  <xdr:twoCellAnchor editAs="oneCell">
    <xdr:from>
      <xdr:col>1</xdr:col>
      <xdr:colOff>1</xdr:colOff>
      <xdr:row>3</xdr:row>
      <xdr:rowOff>1</xdr:rowOff>
    </xdr:from>
    <xdr:to>
      <xdr:col>1</xdr:col>
      <xdr:colOff>964915</xdr:colOff>
      <xdr:row>3</xdr:row>
      <xdr:rowOff>1066801</xdr:rowOff>
    </xdr:to>
    <xdr:pic>
      <xdr:nvPicPr>
        <xdr:cNvPr id="25" name="Grafik 24">
          <a:extLst>
            <a:ext uri="{FF2B5EF4-FFF2-40B4-BE49-F238E27FC236}">
              <a16:creationId xmlns:a16="http://schemas.microsoft.com/office/drawing/2014/main" id="{69F708E3-FE2F-9B41-69CF-E5B5C48C3F0F}"/>
            </a:ext>
          </a:extLst>
        </xdr:cNvPr>
        <xdr:cNvPicPr>
          <a:picLocks noChangeAspect="1"/>
        </xdr:cNvPicPr>
      </xdr:nvPicPr>
      <xdr:blipFill>
        <a:blip xmlns:r="http://schemas.openxmlformats.org/officeDocument/2006/relationships" r:embed="rId23"/>
        <a:stretch>
          <a:fillRect/>
        </a:stretch>
      </xdr:blipFill>
      <xdr:spPr>
        <a:xfrm>
          <a:off x="485776" y="3733801"/>
          <a:ext cx="964914" cy="1066800"/>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ebextensions/_rels/taskpanes.xml.rels><?xml version="1.0" encoding="UTF-8" standalone="yes"?>
<Relationships xmlns="http://schemas.openxmlformats.org/package/2006/relationships"><Relationship Id="rId1" Type="http://schemas.microsoft.com/office/2011/relationships/webextension" Target="webextension1.xml"/></Relationships>
</file>

<file path=xl/webextensions/taskpanes.xml><?xml version="1.0" encoding="utf-8"?>
<wetp:taskpanes xmlns:wetp="http://schemas.microsoft.com/office/webextensions/taskpanes/2010/11">
  <wetp:taskpane dockstate="right" visibility="0" width="438" row="3">
    <wetp:webextensionref xmlns:r="http://schemas.openxmlformats.org/officeDocument/2006/relationships" r:id="rId1"/>
  </wetp:taskpane>
</wetp:taskpanes>
</file>

<file path=xl/webextensions/webextension1.xml><?xml version="1.0" encoding="utf-8"?>
<we:webextension xmlns:we="http://schemas.microsoft.com/office/webextensions/webextension/2010/11" id="{B6682C1B-5275-45B1-A303-6DD13E84A348}">
  <we:reference id="893a7368-207d-42cf-a0a8-5dd14729399f" version="1.1.1.2" store="EXCatalog" storeType="EXCatalog"/>
  <we:alternateReferences>
    <we:reference id="WA104380194" version="1.1.1.2" store="de-DE" storeType="OMEX"/>
  </we:alternateReferences>
  <we:properties/>
  <we:bindings/>
  <we:snapshot xmlns:r="http://schemas.openxmlformats.org/officeDocument/2006/relationships"/>
</we:webextension>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G24"/>
  <sheetViews>
    <sheetView tabSelected="1" view="pageLayout" zoomScaleNormal="100" workbookViewId="0">
      <selection activeCell="E6" sqref="E6"/>
    </sheetView>
  </sheetViews>
  <sheetFormatPr baseColWidth="10" defaultColWidth="11.5703125" defaultRowHeight="11.25" x14ac:dyDescent="0.2"/>
  <cols>
    <col min="1" max="1" width="7.28515625" style="2" bestFit="1" customWidth="1"/>
    <col min="2" max="2" width="15.140625" style="2" customWidth="1"/>
    <col min="3" max="3" width="38.42578125" style="1" customWidth="1"/>
    <col min="4" max="4" width="6.28515625" style="1" bestFit="1" customWidth="1"/>
    <col min="5" max="5" width="24.28515625" style="1" customWidth="1"/>
    <col min="6" max="6" width="18.5703125" style="1" customWidth="1"/>
    <col min="7" max="7" width="58.28515625" style="1" customWidth="1"/>
    <col min="8" max="16384" width="11.5703125" style="2"/>
  </cols>
  <sheetData>
    <row r="1" spans="1:7" s="4" customFormat="1" ht="15" x14ac:dyDescent="0.2">
      <c r="A1" s="5" t="s">
        <v>8</v>
      </c>
      <c r="B1" s="5" t="s">
        <v>9</v>
      </c>
      <c r="C1" s="6" t="s">
        <v>0</v>
      </c>
      <c r="D1" s="7" t="s">
        <v>6</v>
      </c>
      <c r="E1" s="6" t="s">
        <v>3</v>
      </c>
      <c r="F1" s="5" t="s">
        <v>1</v>
      </c>
      <c r="G1" s="7" t="s">
        <v>11</v>
      </c>
    </row>
    <row r="2" spans="1:7" s="11" customFormat="1" ht="139.5" customHeight="1" x14ac:dyDescent="0.2">
      <c r="A2" s="8"/>
      <c r="B2" s="8" t="s">
        <v>10</v>
      </c>
      <c r="C2" s="3" t="s">
        <v>5</v>
      </c>
      <c r="D2" s="12" t="s">
        <v>7</v>
      </c>
      <c r="E2" s="9" t="s">
        <v>4</v>
      </c>
      <c r="F2" s="8" t="s">
        <v>2</v>
      </c>
      <c r="G2" s="13" t="s">
        <v>142</v>
      </c>
    </row>
    <row r="3" spans="1:7" s="11" customFormat="1" ht="139.5" customHeight="1" x14ac:dyDescent="0.2">
      <c r="A3" s="8"/>
      <c r="B3" s="8" t="s">
        <v>78</v>
      </c>
      <c r="C3" s="3" t="s">
        <v>79</v>
      </c>
      <c r="D3" s="12" t="s">
        <v>80</v>
      </c>
      <c r="E3" s="9" t="s">
        <v>81</v>
      </c>
      <c r="F3" s="8" t="s">
        <v>82</v>
      </c>
      <c r="G3" s="13" t="s">
        <v>143</v>
      </c>
    </row>
    <row r="4" spans="1:7" s="11" customFormat="1" ht="139.5" customHeight="1" x14ac:dyDescent="0.2">
      <c r="A4" s="8"/>
      <c r="B4" s="8" t="s">
        <v>137</v>
      </c>
      <c r="C4" s="3" t="s">
        <v>138</v>
      </c>
      <c r="D4" s="12" t="s">
        <v>139</v>
      </c>
      <c r="E4" s="9" t="s">
        <v>140</v>
      </c>
      <c r="F4" s="8" t="s">
        <v>141</v>
      </c>
      <c r="G4" s="10" t="s">
        <v>144</v>
      </c>
    </row>
    <row r="5" spans="1:7" s="11" customFormat="1" ht="139.5" customHeight="1" x14ac:dyDescent="0.2">
      <c r="A5" s="8"/>
      <c r="B5" s="8" t="s">
        <v>12</v>
      </c>
      <c r="C5" s="3" t="s">
        <v>13</v>
      </c>
      <c r="D5" s="12" t="s">
        <v>14</v>
      </c>
      <c r="E5" s="9" t="s">
        <v>15</v>
      </c>
      <c r="F5" s="8" t="s">
        <v>16</v>
      </c>
      <c r="G5" s="10" t="s">
        <v>17</v>
      </c>
    </row>
    <row r="6" spans="1:7" s="11" customFormat="1" ht="139.5" customHeight="1" x14ac:dyDescent="0.2">
      <c r="A6" s="8"/>
      <c r="B6" s="8" t="s">
        <v>18</v>
      </c>
      <c r="C6" s="3" t="s">
        <v>19</v>
      </c>
      <c r="D6" s="12" t="s">
        <v>20</v>
      </c>
      <c r="E6" s="9" t="s">
        <v>21</v>
      </c>
      <c r="F6" s="8" t="s">
        <v>22</v>
      </c>
      <c r="G6" s="10" t="s">
        <v>23</v>
      </c>
    </row>
    <row r="7" spans="1:7" s="11" customFormat="1" ht="139.5" customHeight="1" x14ac:dyDescent="0.2">
      <c r="A7" s="8"/>
      <c r="B7" s="8" t="s">
        <v>24</v>
      </c>
      <c r="C7" s="3" t="s">
        <v>25</v>
      </c>
      <c r="D7" s="12" t="s">
        <v>26</v>
      </c>
      <c r="E7" s="9" t="s">
        <v>27</v>
      </c>
      <c r="F7" s="8" t="s">
        <v>28</v>
      </c>
      <c r="G7" s="10" t="s">
        <v>29</v>
      </c>
    </row>
    <row r="8" spans="1:7" s="11" customFormat="1" ht="139.5" customHeight="1" x14ac:dyDescent="0.2">
      <c r="A8" s="8"/>
      <c r="B8" s="8" t="s">
        <v>30</v>
      </c>
      <c r="C8" s="3" t="s">
        <v>31</v>
      </c>
      <c r="D8" s="12" t="s">
        <v>32</v>
      </c>
      <c r="E8" s="9" t="s">
        <v>33</v>
      </c>
      <c r="F8" s="8" t="s">
        <v>34</v>
      </c>
      <c r="G8" s="10" t="s">
        <v>35</v>
      </c>
    </row>
    <row r="9" spans="1:7" s="11" customFormat="1" ht="139.5" customHeight="1" x14ac:dyDescent="0.2">
      <c r="A9" s="8"/>
      <c r="B9" s="8" t="s">
        <v>36</v>
      </c>
      <c r="C9" s="3" t="s">
        <v>37</v>
      </c>
      <c r="D9" s="12" t="s">
        <v>38</v>
      </c>
      <c r="E9" s="9" t="s">
        <v>39</v>
      </c>
      <c r="F9" s="8" t="s">
        <v>40</v>
      </c>
      <c r="G9" s="10" t="s">
        <v>41</v>
      </c>
    </row>
    <row r="10" spans="1:7" s="11" customFormat="1" ht="139.5" customHeight="1" x14ac:dyDescent="0.2">
      <c r="A10" s="8"/>
      <c r="B10" s="8" t="s">
        <v>42</v>
      </c>
      <c r="C10" s="3" t="s">
        <v>43</v>
      </c>
      <c r="D10" s="12" t="s">
        <v>44</v>
      </c>
      <c r="E10" s="9" t="s">
        <v>45</v>
      </c>
      <c r="F10" s="8" t="s">
        <v>46</v>
      </c>
      <c r="G10" s="10" t="s">
        <v>47</v>
      </c>
    </row>
    <row r="11" spans="1:7" s="11" customFormat="1" ht="139.5" customHeight="1" x14ac:dyDescent="0.2">
      <c r="A11" s="8"/>
      <c r="B11" s="8" t="s">
        <v>48</v>
      </c>
      <c r="C11" s="3" t="s">
        <v>49</v>
      </c>
      <c r="D11" s="12" t="s">
        <v>50</v>
      </c>
      <c r="E11" s="9" t="s">
        <v>51</v>
      </c>
      <c r="F11" s="8" t="s">
        <v>52</v>
      </c>
      <c r="G11" s="10" t="s">
        <v>53</v>
      </c>
    </row>
    <row r="12" spans="1:7" s="11" customFormat="1" ht="139.5" customHeight="1" x14ac:dyDescent="0.2">
      <c r="A12" s="8"/>
      <c r="B12" s="8" t="s">
        <v>54</v>
      </c>
      <c r="C12" s="3" t="s">
        <v>55</v>
      </c>
      <c r="D12" s="12" t="s">
        <v>56</v>
      </c>
      <c r="E12" s="9" t="s">
        <v>57</v>
      </c>
      <c r="F12" s="8" t="s">
        <v>58</v>
      </c>
      <c r="G12" s="10" t="s">
        <v>59</v>
      </c>
    </row>
    <row r="13" spans="1:7" s="11" customFormat="1" ht="139.5" customHeight="1" x14ac:dyDescent="0.2">
      <c r="A13" s="8"/>
      <c r="B13" s="8" t="s">
        <v>60</v>
      </c>
      <c r="C13" s="3" t="s">
        <v>61</v>
      </c>
      <c r="D13" s="12" t="s">
        <v>62</v>
      </c>
      <c r="E13" s="9" t="s">
        <v>63</v>
      </c>
      <c r="F13" s="8" t="s">
        <v>64</v>
      </c>
      <c r="G13" s="10" t="s">
        <v>65</v>
      </c>
    </row>
    <row r="14" spans="1:7" s="11" customFormat="1" ht="139.5" customHeight="1" x14ac:dyDescent="0.2">
      <c r="A14" s="8"/>
      <c r="B14" s="8" t="s">
        <v>66</v>
      </c>
      <c r="C14" s="3" t="s">
        <v>67</v>
      </c>
      <c r="D14" s="12" t="s">
        <v>68</v>
      </c>
      <c r="E14" s="9" t="s">
        <v>69</v>
      </c>
      <c r="F14" s="8" t="s">
        <v>70</v>
      </c>
      <c r="G14" s="10" t="s">
        <v>71</v>
      </c>
    </row>
    <row r="15" spans="1:7" s="11" customFormat="1" ht="139.5" customHeight="1" x14ac:dyDescent="0.2">
      <c r="A15" s="8"/>
      <c r="B15" s="8" t="s">
        <v>72</v>
      </c>
      <c r="C15" s="3" t="s">
        <v>73</v>
      </c>
      <c r="D15" s="12" t="s">
        <v>74</v>
      </c>
      <c r="E15" s="9" t="s">
        <v>75</v>
      </c>
      <c r="F15" s="8" t="s">
        <v>76</v>
      </c>
      <c r="G15" s="10" t="s">
        <v>77</v>
      </c>
    </row>
    <row r="16" spans="1:7" s="11" customFormat="1" ht="139.5" customHeight="1" x14ac:dyDescent="0.2">
      <c r="A16" s="8"/>
      <c r="B16" s="8" t="s">
        <v>83</v>
      </c>
      <c r="C16" s="3" t="s">
        <v>84</v>
      </c>
      <c r="D16" s="12" t="s">
        <v>85</v>
      </c>
      <c r="E16" s="9" t="s">
        <v>86</v>
      </c>
      <c r="F16" s="8" t="s">
        <v>87</v>
      </c>
      <c r="G16" s="10" t="s">
        <v>88</v>
      </c>
    </row>
    <row r="17" spans="1:7" s="11" customFormat="1" ht="139.5" customHeight="1" x14ac:dyDescent="0.2">
      <c r="A17" s="8"/>
      <c r="B17" s="8" t="s">
        <v>89</v>
      </c>
      <c r="C17" s="3" t="s">
        <v>90</v>
      </c>
      <c r="D17" s="12" t="s">
        <v>91</v>
      </c>
      <c r="E17" s="9" t="s">
        <v>92</v>
      </c>
      <c r="F17" s="8" t="s">
        <v>93</v>
      </c>
      <c r="G17" s="10" t="s">
        <v>94</v>
      </c>
    </row>
    <row r="18" spans="1:7" s="11" customFormat="1" ht="139.5" customHeight="1" x14ac:dyDescent="0.2">
      <c r="A18" s="8"/>
      <c r="B18" s="8" t="s">
        <v>95</v>
      </c>
      <c r="C18" s="3" t="s">
        <v>96</v>
      </c>
      <c r="D18" s="12" t="s">
        <v>97</v>
      </c>
      <c r="E18" s="9" t="s">
        <v>98</v>
      </c>
      <c r="F18" s="8" t="s">
        <v>99</v>
      </c>
      <c r="G18" s="10" t="s">
        <v>100</v>
      </c>
    </row>
    <row r="19" spans="1:7" s="11" customFormat="1" ht="139.5" customHeight="1" x14ac:dyDescent="0.2">
      <c r="A19" s="8"/>
      <c r="B19" s="8" t="s">
        <v>101</v>
      </c>
      <c r="C19" s="3" t="s">
        <v>102</v>
      </c>
      <c r="D19" s="12" t="s">
        <v>103</v>
      </c>
      <c r="E19" s="9" t="s">
        <v>104</v>
      </c>
      <c r="F19" s="8" t="s">
        <v>105</v>
      </c>
      <c r="G19" s="10" t="s">
        <v>106</v>
      </c>
    </row>
    <row r="20" spans="1:7" s="11" customFormat="1" ht="139.5" customHeight="1" x14ac:dyDescent="0.2">
      <c r="A20" s="8"/>
      <c r="B20" s="8" t="s">
        <v>107</v>
      </c>
      <c r="C20" s="3" t="s">
        <v>108</v>
      </c>
      <c r="D20" s="12" t="s">
        <v>109</v>
      </c>
      <c r="E20" s="9" t="s">
        <v>110</v>
      </c>
      <c r="F20" s="8" t="s">
        <v>111</v>
      </c>
      <c r="G20" s="10" t="s">
        <v>112</v>
      </c>
    </row>
    <row r="21" spans="1:7" s="11" customFormat="1" ht="139.5" customHeight="1" x14ac:dyDescent="0.2">
      <c r="A21" s="8"/>
      <c r="B21" s="8" t="s">
        <v>113</v>
      </c>
      <c r="C21" s="3" t="s">
        <v>114</v>
      </c>
      <c r="D21" s="12" t="s">
        <v>115</v>
      </c>
      <c r="E21" s="9" t="s">
        <v>116</v>
      </c>
      <c r="F21" s="8" t="s">
        <v>117</v>
      </c>
      <c r="G21" s="10" t="s">
        <v>118</v>
      </c>
    </row>
    <row r="22" spans="1:7" s="11" customFormat="1" ht="139.5" customHeight="1" x14ac:dyDescent="0.2">
      <c r="A22" s="8"/>
      <c r="B22" s="8" t="s">
        <v>119</v>
      </c>
      <c r="C22" s="3" t="s">
        <v>120</v>
      </c>
      <c r="D22" s="12" t="s">
        <v>121</v>
      </c>
      <c r="E22" s="9" t="s">
        <v>122</v>
      </c>
      <c r="F22" s="8" t="s">
        <v>123</v>
      </c>
      <c r="G22" s="10" t="s">
        <v>124</v>
      </c>
    </row>
    <row r="23" spans="1:7" s="11" customFormat="1" ht="139.5" customHeight="1" x14ac:dyDescent="0.2">
      <c r="A23" s="8"/>
      <c r="B23" s="8" t="s">
        <v>125</v>
      </c>
      <c r="C23" s="3" t="s">
        <v>126</v>
      </c>
      <c r="D23" s="12" t="s">
        <v>127</v>
      </c>
      <c r="E23" s="9" t="s">
        <v>128</v>
      </c>
      <c r="F23" s="8" t="s">
        <v>129</v>
      </c>
      <c r="G23" s="10" t="s">
        <v>130</v>
      </c>
    </row>
    <row r="24" spans="1:7" s="11" customFormat="1" ht="139.5" customHeight="1" x14ac:dyDescent="0.2">
      <c r="A24" s="8"/>
      <c r="B24" s="8" t="s">
        <v>131</v>
      </c>
      <c r="C24" s="3" t="s">
        <v>132</v>
      </c>
      <c r="D24" s="12" t="s">
        <v>133</v>
      </c>
      <c r="E24" s="9" t="s">
        <v>134</v>
      </c>
      <c r="F24" s="8" t="s">
        <v>135</v>
      </c>
      <c r="G24" s="10" t="s">
        <v>136</v>
      </c>
    </row>
  </sheetData>
  <phoneticPr fontId="0" type="noConversion"/>
  <pageMargins left="0.75" right="0.75" top="1" bottom="1" header="0.4921259845" footer="0.48"/>
  <pageSetup paperSize="9" scale="52" fitToHeight="0" orientation="portrait" r:id="rId1"/>
  <headerFooter alignWithMargins="0">
    <oddHeader>&amp;C&amp;"Arial,Fett"&amp;K09+000Titelliste März 2026
Garten - gärtnern 
inkl. Preisträger Deutscher Gartenbuchpreis 2026&amp;R&amp;G</oddHeader>
    <oddFooter>&amp;C&amp;P von &amp;N</oddFooter>
  </headerFooter>
  <drawing r:id="rId2"/>
  <legacyDrawingHF r:id="rId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fab5bd34ae26409aa305d5f5ff6ee07e xmlns="19150d10-5e9b-4155-94b6-fa9a0611b363">
      <Terms xmlns="http://schemas.microsoft.com/office/infopath/2007/PartnerControls">
        <TermInfo xmlns="http://schemas.microsoft.com/office/infopath/2007/PartnerControls">
          <TermName xmlns="http://schemas.microsoft.com/office/infopath/2007/PartnerControls">Penguin Random House</TermName>
          <TermId xmlns="http://schemas.microsoft.com/office/infopath/2007/PartnerControls">e2d4c115-ec1b-4f97-8873-3ff99926acf8</TermId>
        </TermInfo>
      </Terms>
    </fab5bd34ae26409aa305d5f5ff6ee07e>
    <i8ca0b3f04254e6facb2a69a5773a2f5 xmlns="c2ee199d-7e42-44bf-bab7-e23f19300c2a">
      <Terms xmlns="http://schemas.microsoft.com/office/infopath/2007/PartnerControls"/>
    </i8ca0b3f04254e6facb2a69a5773a2f5>
    <_dlc_DocId xmlns="c9df1ff6-6478-42fd-9c87-7050012ac2fb">6TNJUS4Y7D6K-1550932352-34856</_dlc_DocId>
    <_dlc_DocIdUrl xmlns="c9df1ff6-6478-42fd-9c87-7050012ac2fb">
      <Url>https://bertelsmann.sharepoint.com/sites/bportal_vrh_team_salesmanagement/_layouts/15/DocIdRedir.aspx?ID=6TNJUS4Y7D6K-1550932352-34856</Url>
      <Description>6TNJUS4Y7D6K-1550932352-34856</Description>
    </_dlc_DocIdUrl>
    <TaxCatchAll xmlns="c9df1ff6-6478-42fd-9c87-7050012ac2fb">
      <Value>3</Value>
    </TaxCatchAll>
    <lcf76f155ced4ddcb4097134ff3c332f xmlns="e813c8c4-47db-447c-b8a9-ded0afdf9692">
      <Terms xmlns="http://schemas.microsoft.com/office/infopath/2007/PartnerControls"/>
    </lcf76f155ced4ddcb4097134ff3c332f>
    <o227df99b02246c7a5afd18d602d74c8 xmlns="c2ee199d-7e42-44bf-bab7-e23f19300c2a">
      <Terms xmlns="http://schemas.microsoft.com/office/infopath/2007/PartnerControls"/>
    </o227df99b02246c7a5afd18d602d74c8>
    <VRHColComment xmlns="c2ee199d-7e42-44bf-bab7-e23f19300c2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PRHVG PowerPoint" ma:contentTypeID="0x010100F1D0B33875C4CA4782B421F04FA724B900D73DECA545F4F24684C9A6F0761C3B05" ma:contentTypeVersion="29" ma:contentTypeDescription="PRHVG PowerPoint Template" ma:contentTypeScope="" ma:versionID="5545cfdde520cac693eaf7d861ed288f">
  <xsd:schema xmlns:xsd="http://www.w3.org/2001/XMLSchema" xmlns:xs="http://www.w3.org/2001/XMLSchema" xmlns:p="http://schemas.microsoft.com/office/2006/metadata/properties" xmlns:ns2="c2ee199d-7e42-44bf-bab7-e23f19300c2a" xmlns:ns3="19150d10-5e9b-4155-94b6-fa9a0611b363" xmlns:ns4="c9df1ff6-6478-42fd-9c87-7050012ac2fb" xmlns:ns5="e813c8c4-47db-447c-b8a9-ded0afdf9692" targetNamespace="http://schemas.microsoft.com/office/2006/metadata/properties" ma:root="true" ma:fieldsID="e0d46b38ed7b1dceed90f3ea8eec1ff4" ns2:_="" ns3:_="" ns4:_="" ns5:_="">
    <xsd:import namespace="c2ee199d-7e42-44bf-bab7-e23f19300c2a"/>
    <xsd:import namespace="19150d10-5e9b-4155-94b6-fa9a0611b363"/>
    <xsd:import namespace="c9df1ff6-6478-42fd-9c87-7050012ac2fb"/>
    <xsd:import namespace="e813c8c4-47db-447c-b8a9-ded0afdf9692"/>
    <xsd:element name="properties">
      <xsd:complexType>
        <xsd:sequence>
          <xsd:element name="documentManagement">
            <xsd:complexType>
              <xsd:all>
                <xsd:element ref="ns2:i8ca0b3f04254e6facb2a69a5773a2f5" minOccurs="0"/>
                <xsd:element ref="ns3:fab5bd34ae26409aa305d5f5ff6ee07e" minOccurs="0"/>
                <xsd:element ref="ns2:o227df99b02246c7a5afd18d602d74c8" minOccurs="0"/>
                <xsd:element ref="ns4:TaxCatchAll" minOccurs="0"/>
                <xsd:element ref="ns2:VRHColComment" minOccurs="0"/>
                <xsd:element ref="ns5:MediaServiceMetadata" minOccurs="0"/>
                <xsd:element ref="ns5:MediaServiceFastMetadata" minOccurs="0"/>
                <xsd:element ref="ns5:MediaServiceSearchProperties" minOccurs="0"/>
                <xsd:element ref="ns5:MediaServiceObjectDetectorVersions" minOccurs="0"/>
                <xsd:element ref="ns5:MediaServiceDateTaken" minOccurs="0"/>
                <xsd:element ref="ns5:MediaServiceGenerationTime" minOccurs="0"/>
                <xsd:element ref="ns5:MediaServiceEventHashCode" minOccurs="0"/>
                <xsd:element ref="ns5:MediaLengthInSeconds" minOccurs="0"/>
                <xsd:element ref="ns5:lcf76f155ced4ddcb4097134ff3c332f" minOccurs="0"/>
                <xsd:element ref="ns5:MediaServiceOCR" minOccurs="0"/>
                <xsd:element ref="ns5:MediaServiceLocation" minOccurs="0"/>
                <xsd:element ref="ns5:MediaServiceBillingMetadata"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2ee199d-7e42-44bf-bab7-e23f19300c2a" elementFormDefault="qualified">
    <xsd:import namespace="http://schemas.microsoft.com/office/2006/documentManagement/types"/>
    <xsd:import namespace="http://schemas.microsoft.com/office/infopath/2007/PartnerControls"/>
    <xsd:element name="i8ca0b3f04254e6facb2a69a5773a2f5" ma:index="8" nillable="true" ma:taxonomy="true" ma:internalName="i8ca0b3f04254e6facb2a69a5773a2f5" ma:taxonomyFieldName="VRHColTopics" ma:displayName="Topics" ma:default="" ma:fieldId="{28ca0b3f-0425-4e6f-acb2-a69a5773a2f5}" ma:taxonomyMulti="true" ma:sspId="65881c09-cf89-46b6-95b9-73984ece9c2b" ma:termSetId="b2b8b636-5349-42c2-acba-8719fc05d6c0" ma:anchorId="00000000-0000-0000-0000-000000000000" ma:open="true" ma:isKeyword="false">
      <xsd:complexType>
        <xsd:sequence>
          <xsd:element ref="pc:Terms" minOccurs="0" maxOccurs="1"/>
        </xsd:sequence>
      </xsd:complexType>
    </xsd:element>
    <xsd:element name="o227df99b02246c7a5afd18d602d74c8" ma:index="10" nillable="true" ma:taxonomy="true" ma:internalName="o227df99b02246c7a5afd18d602d74c8" ma:taxonomyFieldName="VRHColDocumentType" ma:displayName="Document Type" ma:default="" ma:fieldId="{8227df99-b022-46c7-a5af-d18d602d74c8}" ma:sspId="65881c09-cf89-46b6-95b9-73984ece9c2b" ma:termSetId="e9bf9bf4-94d4-4792-9a6a-31ddb7195f7a" ma:anchorId="00000000-0000-0000-0000-000000000000" ma:open="false" ma:isKeyword="false">
      <xsd:complexType>
        <xsd:sequence>
          <xsd:element ref="pc:Terms" minOccurs="0" maxOccurs="1"/>
        </xsd:sequence>
      </xsd:complexType>
    </xsd:element>
    <xsd:element name="VRHColComment" ma:index="15" nillable="true" ma:displayName="Comment" ma:internalName="VRHColComment">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150d10-5e9b-4155-94b6-fa9a0611b363" elementFormDefault="qualified">
    <xsd:import namespace="http://schemas.microsoft.com/office/2006/documentManagement/types"/>
    <xsd:import namespace="http://schemas.microsoft.com/office/infopath/2007/PartnerControls"/>
    <xsd:element name="fab5bd34ae26409aa305d5f5ff6ee07e" ma:index="9" nillable="true" ma:taxonomy="true" ma:internalName="fab5bd34ae26409aa305d5f5ff6ee07e" ma:taxonomyFieldName="EIMColOrganisation" ma:displayName="Organisation" ma:default="3;#Penguin Random House|e2d4c115-ec1b-4f97-8873-3ff99926acf8" ma:fieldId="{fab5bd34-ae26-409a-a305-d5f5ff6ee07e}" ma:taxonomyMulti="true" ma:sspId="65881c09-cf89-46b6-95b9-73984ece9c2b" ma:termSetId="5da6008f-5525-464c-8331-e2678f81b1ab"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9df1ff6-6478-42fd-9c87-7050012ac2fb"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4f354ef0-deab-4465-911c-07e86684cb62}" ma:internalName="TaxCatchAll" ma:showField="CatchAllData" ma:web="c9df1ff6-6478-42fd-9c87-7050012ac2fb">
      <xsd:complexType>
        <xsd:complexContent>
          <xsd:extension base="dms:MultiChoiceLookup">
            <xsd:sequence>
              <xsd:element name="Value" type="dms:Lookup" maxOccurs="unbounded" minOccurs="0" nillable="true"/>
            </xsd:sequence>
          </xsd:extension>
        </xsd:complexContent>
      </xsd:complexType>
    </xsd:element>
    <xsd:element name="_dlc_DocId" ma:index="29" nillable="true" ma:displayName="Document ID Value" ma:description="The value of the document ID assigned to this item." ma:indexed="true" ma:internalName="_dlc_DocId" ma:readOnly="true">
      <xsd:simpleType>
        <xsd:restriction base="dms:Text"/>
      </xsd:simpleType>
    </xsd:element>
    <xsd:element name="_dlc_DocIdUrl" ma:index="3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e813c8c4-47db-447c-b8a9-ded0afdf9692" elementFormDefault="qualified">
    <xsd:import namespace="http://schemas.microsoft.com/office/2006/documentManagement/types"/>
    <xsd:import namespace="http://schemas.microsoft.com/office/infopath/2007/PartnerControls"/>
    <xsd:element name="MediaServiceMetadata" ma:index="16" nillable="true" ma:displayName="MediaServiceMetadata" ma:hidden="true" ma:internalName="MediaServiceMetadata" ma:readOnly="true">
      <xsd:simpleType>
        <xsd:restriction base="dms:Note"/>
      </xsd:simpleType>
    </xsd:element>
    <xsd:element name="MediaServiceFastMetadata" ma:index="17" nillable="true" ma:displayName="MediaServiceFastMetadata" ma:hidden="true" ma:internalName="MediaServiceFastMetadata" ma:readOnly="true">
      <xsd:simpleType>
        <xsd:restriction base="dms:Note"/>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65881c09-cf89-46b6-95b9-73984ece9c2b"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element name="MediaServiceLocation" ma:index="27" nillable="true" ma:displayName="Location" ma:indexed="true" ma:internalName="MediaServiceLocation" ma:readOnly="true">
      <xsd:simpleType>
        <xsd:restriction base="dms:Text"/>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ABFD035-1FEE-4743-9178-F2CAB7E1A84A}">
  <ds:schemaRefs>
    <ds:schemaRef ds:uri="http://schemas.microsoft.com/office/2006/metadata/properties"/>
    <ds:schemaRef ds:uri="http://schemas.microsoft.com/office/infopath/2007/PartnerControls"/>
    <ds:schemaRef ds:uri="19150d10-5e9b-4155-94b6-fa9a0611b363"/>
    <ds:schemaRef ds:uri="c2ee199d-7e42-44bf-bab7-e23f19300c2a"/>
    <ds:schemaRef ds:uri="c9df1ff6-6478-42fd-9c87-7050012ac2fb"/>
    <ds:schemaRef ds:uri="e813c8c4-47db-447c-b8a9-ded0afdf9692"/>
  </ds:schemaRefs>
</ds:datastoreItem>
</file>

<file path=customXml/itemProps2.xml><?xml version="1.0" encoding="utf-8"?>
<ds:datastoreItem xmlns:ds="http://schemas.openxmlformats.org/officeDocument/2006/customXml" ds:itemID="{A88A2790-7291-4F78-9DDA-6A6784906FDC}">
  <ds:schemaRefs>
    <ds:schemaRef ds:uri="http://schemas.microsoft.com/sharepoint/v3/contenttype/forms"/>
  </ds:schemaRefs>
</ds:datastoreItem>
</file>

<file path=customXml/itemProps3.xml><?xml version="1.0" encoding="utf-8"?>
<ds:datastoreItem xmlns:ds="http://schemas.openxmlformats.org/officeDocument/2006/customXml" ds:itemID="{7D86DA20-7186-4E57-8B5C-AF85461AFFA0}">
  <ds:schemaRefs>
    <ds:schemaRef ds:uri="http://schemas.microsoft.com/sharepoint/events"/>
  </ds:schemaRefs>
</ds:datastoreItem>
</file>

<file path=customXml/itemProps4.xml><?xml version="1.0" encoding="utf-8"?>
<ds:datastoreItem xmlns:ds="http://schemas.openxmlformats.org/officeDocument/2006/customXml" ds:itemID="{26D01293-78A5-4C31-9FBC-AED5BA3771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2ee199d-7e42-44bf-bab7-e23f19300c2a"/>
    <ds:schemaRef ds:uri="19150d10-5e9b-4155-94b6-fa9a0611b363"/>
    <ds:schemaRef ds:uri="c9df1ff6-6478-42fd-9c87-7050012ac2fb"/>
    <ds:schemaRef ds:uri="e813c8c4-47db-447c-b8a9-ded0afdf969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Arbeitsblätter</vt:lpstr>
      </vt:variant>
      <vt:variant>
        <vt:i4>1</vt:i4>
      </vt:variant>
      <vt:variant>
        <vt:lpstr>Benannte Bereiche</vt:lpstr>
      </vt:variant>
      <vt:variant>
        <vt:i4>1</vt:i4>
      </vt:variant>
    </vt:vector>
  </HeadingPairs>
  <TitlesOfParts>
    <vt:vector size="2" baseType="lpstr">
      <vt:lpstr>GARTEN</vt:lpstr>
      <vt:lpstr>GARTEN!Drucktitel</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Kappler, Martina, RHE</dc:creator>
  <cp:lastModifiedBy>Schüler, Martina, PRHV</cp:lastModifiedBy>
  <cp:lastPrinted>2025-07-23T09:11:51Z</cp:lastPrinted>
  <dcterms:created xsi:type="dcterms:W3CDTF">2009-02-17T12:59:00Z</dcterms:created>
  <dcterms:modified xsi:type="dcterms:W3CDTF">2026-03-17T13:02:44Z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1eb46ce-67e3-4023-9bb7-2cf97845c0ca_Enabled">
    <vt:lpwstr>true</vt:lpwstr>
  </property>
  <property fmtid="{D5CDD505-2E9C-101B-9397-08002B2CF9AE}" pid="3" name="MSIP_Label_d1eb46ce-67e3-4023-9bb7-2cf97845c0ca_SetDate">
    <vt:lpwstr>2025-03-28T13:23:35Z</vt:lpwstr>
  </property>
  <property fmtid="{D5CDD505-2E9C-101B-9397-08002B2CF9AE}" pid="4" name="MSIP_Label_d1eb46ce-67e3-4023-9bb7-2cf97845c0ca_Method">
    <vt:lpwstr>Standard</vt:lpwstr>
  </property>
  <property fmtid="{D5CDD505-2E9C-101B-9397-08002B2CF9AE}" pid="5" name="MSIP_Label_d1eb46ce-67e3-4023-9bb7-2cf97845c0ca_Name">
    <vt:lpwstr>d1eb46ce-67e3-4023-9bb7-2cf97845c0ca</vt:lpwstr>
  </property>
  <property fmtid="{D5CDD505-2E9C-101B-9397-08002B2CF9AE}" pid="6" name="MSIP_Label_d1eb46ce-67e3-4023-9bb7-2cf97845c0ca_SiteId">
    <vt:lpwstr>1ca8bd94-3c97-4fc6-8955-bad266b43f0b</vt:lpwstr>
  </property>
  <property fmtid="{D5CDD505-2E9C-101B-9397-08002B2CF9AE}" pid="7" name="MSIP_Label_d1eb46ce-67e3-4023-9bb7-2cf97845c0ca_ActionId">
    <vt:lpwstr>9420ecf1-2277-4ed2-a010-7677e902693c</vt:lpwstr>
  </property>
  <property fmtid="{D5CDD505-2E9C-101B-9397-08002B2CF9AE}" pid="8" name="MSIP_Label_d1eb46ce-67e3-4023-9bb7-2cf97845c0ca_ContentBits">
    <vt:lpwstr>0</vt:lpwstr>
  </property>
  <property fmtid="{D5CDD505-2E9C-101B-9397-08002B2CF9AE}" pid="9" name="MSIP_Label_d1eb46ce-67e3-4023-9bb7-2cf97845c0ca_Tag">
    <vt:lpwstr>10, 3, 0, 1</vt:lpwstr>
  </property>
  <property fmtid="{D5CDD505-2E9C-101B-9397-08002B2CF9AE}" pid="10" name="VRHColTopics">
    <vt:lpwstr/>
  </property>
  <property fmtid="{D5CDD505-2E9C-101B-9397-08002B2CF9AE}" pid="11" name="MediaServiceImageTags">
    <vt:lpwstr/>
  </property>
  <property fmtid="{D5CDD505-2E9C-101B-9397-08002B2CF9AE}" pid="12" name="ContentTypeId">
    <vt:lpwstr>0x010100F1D0B33875C4CA4782B421F04FA724B900D73DECA545F4F24684C9A6F0761C3B05</vt:lpwstr>
  </property>
  <property fmtid="{D5CDD505-2E9C-101B-9397-08002B2CF9AE}" pid="13" name="_dlc_DocIdItemGuid">
    <vt:lpwstr>92e7b607-5ddc-480b-b521-8de9f548066a</vt:lpwstr>
  </property>
  <property fmtid="{D5CDD505-2E9C-101B-9397-08002B2CF9AE}" pid="14" name="EIMColOrganisation">
    <vt:lpwstr>3;#Penguin Random House|e2d4c115-ec1b-4f97-8873-3ff99926acf8</vt:lpwstr>
  </property>
  <property fmtid="{D5CDD505-2E9C-101B-9397-08002B2CF9AE}" pid="15" name="VRHColDocumentType">
    <vt:lpwstr/>
  </property>
</Properties>
</file>